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9" r:id="rId4"/>
    <p:sldId id="260" r:id="rId5"/>
    <p:sldId id="258" r:id="rId6"/>
    <p:sldId id="270" r:id="rId7"/>
    <p:sldId id="271" r:id="rId8"/>
    <p:sldId id="273" r:id="rId9"/>
    <p:sldId id="261" r:id="rId10"/>
    <p:sldId id="268" r:id="rId11"/>
    <p:sldId id="262" r:id="rId12"/>
    <p:sldId id="272" r:id="rId13"/>
    <p:sldId id="264" r:id="rId14"/>
    <p:sldId id="274" r:id="rId15"/>
    <p:sldId id="269"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98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03"/>
    <p:restoredTop sz="94610"/>
  </p:normalViewPr>
  <p:slideViewPr>
    <p:cSldViewPr snapToGrid="0" snapToObjects="1">
      <p:cViewPr varScale="1">
        <p:scale>
          <a:sx n="69" d="100"/>
          <a:sy n="69" d="100"/>
        </p:scale>
        <p:origin x="59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4775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939785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963669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40632628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133947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jp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8" Type="http://schemas.openxmlformats.org/officeDocument/2006/relationships/image" Target="../media/image23.jp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image" Target="../media/image3.png"/><Relationship Id="rId7"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png"/><Relationship Id="rId4" Type="http://schemas.openxmlformats.org/officeDocument/2006/relationships/image" Target="../media/image24.jp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2.jpe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www.futura-sciences.com/planete/questions-reponses/geologie-imagerie-sismique-echographier-croute-terrestre-15114/" TargetMode="External"/><Relationship Id="rId13" Type="http://schemas.openxmlformats.org/officeDocument/2006/relationships/hyperlink" Target="https://zenodo.org/records/3755060" TargetMode="External"/><Relationship Id="rId3" Type="http://schemas.openxmlformats.org/officeDocument/2006/relationships/hyperlink" Target="https://fr.wikipedia.org/wiki/S%C3%A9isme" TargetMode="External"/><Relationship Id="rId7" Type="http://schemas.openxmlformats.org/officeDocument/2006/relationships/hyperlink" Target="https://earthquake.usgs.gov/earthquakes/map/" TargetMode="External"/><Relationship Id="rId12" Type="http://schemas.openxmlformats.org/officeDocument/2006/relationships/hyperlink" Target="https://github.com/yalaudah/facies_classification_benchmark"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ww.emsc-csem.org/Earthquake_information/" TargetMode="External"/><Relationship Id="rId11" Type="http://schemas.openxmlformats.org/officeDocument/2006/relationships/hyperlink" Target="https://segyio.readthedocs.io/en/latest/segyio.html" TargetMode="External"/><Relationship Id="rId5" Type="http://schemas.openxmlformats.org/officeDocument/2006/relationships/hyperlink" Target="https://www.iris.edu/hq/" TargetMode="External"/><Relationship Id="rId15" Type="http://schemas.openxmlformats.org/officeDocument/2006/relationships/hyperlink" Target="https://data.world/us-doe-gov/11e10436-8761-4523-9609-de0fc3c6f0ef" TargetMode="External"/><Relationship Id="rId10" Type="http://schemas.openxmlformats.org/officeDocument/2006/relationships/hyperlink" Target="https://matplotlib.org/stable/api/_as_gen/matplotlib.pyplot.imshow.html" TargetMode="External"/><Relationship Id="rId4" Type="http://schemas.openxmlformats.org/officeDocument/2006/relationships/hyperlink" Target="https://www.kaggle.com/datasets/fvizeus/facies-classification-benchmark-segy" TargetMode="External"/><Relationship Id="rId9" Type="http://schemas.openxmlformats.org/officeDocument/2006/relationships/hyperlink" Target="https://www-ig.unil.ch/sis8f.htm" TargetMode="External"/><Relationship Id="rId14" Type="http://schemas.openxmlformats.org/officeDocument/2006/relationships/hyperlink" Target="https://www.kaggle.com/code/fvizeus/notebook0644f7d51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ds.iris.edu/seismon/index.phtml" TargetMode="External"/><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hyperlink" Target="https://www.emsc-csem.org/Earthquake_information/" TargetMode="Externa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29274" y="425053"/>
            <a:ext cx="4930973" cy="7379494"/>
          </a:xfrm>
          <a:prstGeom prst="rect">
            <a:avLst/>
          </a:prstGeom>
        </p:spPr>
      </p:pic>
      <p:sp>
        <p:nvSpPr>
          <p:cNvPr id="6" name="Text 2"/>
          <p:cNvSpPr/>
          <p:nvPr/>
        </p:nvSpPr>
        <p:spPr>
          <a:xfrm>
            <a:off x="833199" y="2017990"/>
            <a:ext cx="6186726"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DATA ET SISMOLOGIE</a:t>
            </a:r>
            <a:endParaRPr lang="en-US" sz="4374" dirty="0"/>
          </a:p>
        </p:txBody>
      </p:sp>
      <p:sp>
        <p:nvSpPr>
          <p:cNvPr id="7" name="Text 3"/>
          <p:cNvSpPr/>
          <p:nvPr/>
        </p:nvSpPr>
        <p:spPr>
          <a:xfrm>
            <a:off x="833199" y="3045619"/>
            <a:ext cx="7477601" cy="333256"/>
          </a:xfrm>
          <a:prstGeom prst="rect">
            <a:avLst/>
          </a:prstGeom>
          <a:noFill/>
          <a:ln/>
        </p:spPr>
        <p:txBody>
          <a:bodyPr wrap="non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La place de l’analyse de données</a:t>
            </a:r>
            <a:endParaRPr lang="en-US" sz="1750" dirty="0"/>
          </a:p>
        </p:txBody>
      </p:sp>
      <p:sp>
        <p:nvSpPr>
          <p:cNvPr id="8" name="Text 4"/>
          <p:cNvSpPr/>
          <p:nvPr/>
        </p:nvSpPr>
        <p:spPr>
          <a:xfrm>
            <a:off x="833199" y="3628787"/>
            <a:ext cx="7477601" cy="333256"/>
          </a:xfrm>
          <a:prstGeom prst="rect">
            <a:avLst/>
          </a:prstGeom>
          <a:noFill/>
          <a:ln/>
        </p:spPr>
        <p:txBody>
          <a:bodyPr wrap="none" rtlCol="0" anchor="t"/>
          <a:lstStyle/>
          <a:p>
            <a:pPr marL="0" indent="0">
              <a:lnSpc>
                <a:spcPts val="2624"/>
              </a:lnSpc>
              <a:buNone/>
            </a:pPr>
            <a:endParaRPr lang="en-US" sz="1750" dirty="0"/>
          </a:p>
        </p:txBody>
      </p:sp>
      <p:sp>
        <p:nvSpPr>
          <p:cNvPr id="9" name="Text 5"/>
          <p:cNvSpPr/>
          <p:nvPr/>
        </p:nvSpPr>
        <p:spPr>
          <a:xfrm>
            <a:off x="833199" y="4211955"/>
            <a:ext cx="7477601" cy="2453250"/>
          </a:xfrm>
          <a:prstGeom prst="rect">
            <a:avLst/>
          </a:prstGeom>
          <a:noFill/>
          <a:ln/>
        </p:spPr>
        <p:txBody>
          <a:bodyPr wrap="square" rtlCol="0" anchor="t"/>
          <a:lstStyle/>
          <a:p>
            <a:pPr marL="0" indent="0" algn="just">
              <a:lnSpc>
                <a:spcPts val="2624"/>
              </a:lnSpc>
              <a:buNone/>
            </a:pPr>
            <a:r>
              <a:rPr lang="en-US" sz="1750" dirty="0">
                <a:solidFill>
                  <a:srgbClr val="EBECEF"/>
                </a:solidFill>
                <a:latin typeface="Epilogue" pitchFamily="34" charset="0"/>
                <a:ea typeface="Epilogue" pitchFamily="34" charset="-122"/>
                <a:cs typeface="Epilogue" pitchFamily="34" charset="-120"/>
              </a:rPr>
              <a:t>Cette présentation a pour objectif d'explorer les techniques d'analyse des données sismiques afin d'améliorer la compréhension des </a:t>
            </a:r>
            <a:r>
              <a:rPr lang="en-US" sz="1750" dirty="0" err="1">
                <a:solidFill>
                  <a:srgbClr val="EBECEF"/>
                </a:solidFill>
                <a:latin typeface="Epilogue" pitchFamily="34" charset="0"/>
                <a:ea typeface="Epilogue" pitchFamily="34" charset="-122"/>
                <a:cs typeface="Epilogue" pitchFamily="34" charset="-120"/>
              </a:rPr>
              <a:t>phénomènes</a:t>
            </a:r>
            <a:r>
              <a:rPr lang="en-US" sz="1750" dirty="0">
                <a:solidFill>
                  <a:srgbClr val="EBECEF"/>
                </a:solidFill>
                <a:latin typeface="Epilogue" pitchFamily="34" charset="0"/>
                <a:ea typeface="Epilogue" pitchFamily="34" charset="-122"/>
                <a:cs typeface="Epilogue" pitchFamily="34" charset="-120"/>
              </a:rPr>
              <a:t> </a:t>
            </a:r>
            <a:r>
              <a:rPr lang="en-US" sz="1750" dirty="0" err="1">
                <a:solidFill>
                  <a:srgbClr val="EBECEF"/>
                </a:solidFill>
                <a:latin typeface="Epilogue" pitchFamily="34" charset="0"/>
                <a:ea typeface="Epilogue" pitchFamily="34" charset="-122"/>
                <a:cs typeface="Epilogue" pitchFamily="34" charset="-120"/>
              </a:rPr>
              <a:t>sismiques</a:t>
            </a:r>
            <a:r>
              <a:rPr lang="en-US" sz="1750" dirty="0">
                <a:solidFill>
                  <a:srgbClr val="EBECEF"/>
                </a:solidFill>
                <a:latin typeface="Epilogue" pitchFamily="34" charset="0"/>
                <a:ea typeface="Epilogue" pitchFamily="34" charset="-122"/>
                <a:cs typeface="Epilogue" pitchFamily="34" charset="-120"/>
              </a:rPr>
              <a:t> et d'évaluer les risques associés. </a:t>
            </a:r>
          </a:p>
          <a:p>
            <a:pPr marL="0" indent="0" algn="just">
              <a:lnSpc>
                <a:spcPts val="2624"/>
              </a:lnSpc>
              <a:buNone/>
            </a:pPr>
            <a:r>
              <a:rPr lang="en-US" sz="1750" dirty="0">
                <a:solidFill>
                  <a:srgbClr val="EBECEF"/>
                </a:solidFill>
                <a:latin typeface="Epilogue" pitchFamily="34" charset="0"/>
                <a:ea typeface="Epilogue" pitchFamily="34" charset="-122"/>
                <a:cs typeface="Epilogue" pitchFamily="34" charset="-120"/>
              </a:rPr>
              <a:t>Après </a:t>
            </a:r>
            <a:r>
              <a:rPr lang="en-US" sz="1750" dirty="0" err="1">
                <a:solidFill>
                  <a:srgbClr val="EBECEF"/>
                </a:solidFill>
                <a:latin typeface="Epilogue" pitchFamily="34" charset="0"/>
                <a:ea typeface="Epilogue" pitchFamily="34" charset="-122"/>
                <a:cs typeface="Epilogue" pitchFamily="34" charset="-120"/>
              </a:rPr>
              <a:t>une</a:t>
            </a:r>
            <a:r>
              <a:rPr lang="en-US" sz="1750" dirty="0">
                <a:solidFill>
                  <a:srgbClr val="EBECEF"/>
                </a:solidFill>
                <a:latin typeface="Epilogue" pitchFamily="34" charset="0"/>
                <a:ea typeface="Epilogue" pitchFamily="34" charset="-122"/>
                <a:cs typeface="Epilogue" pitchFamily="34" charset="-120"/>
              </a:rPr>
              <a:t> introduction sur la </a:t>
            </a:r>
            <a:r>
              <a:rPr lang="en-US" sz="1750" dirty="0" err="1">
                <a:solidFill>
                  <a:srgbClr val="EBECEF"/>
                </a:solidFill>
                <a:latin typeface="Epilogue" pitchFamily="34" charset="0"/>
                <a:ea typeface="Epilogue" pitchFamily="34" charset="-122"/>
                <a:cs typeface="Epilogue" pitchFamily="34" charset="-120"/>
              </a:rPr>
              <a:t>sismologie</a:t>
            </a:r>
            <a:r>
              <a:rPr lang="en-US" sz="1750" dirty="0">
                <a:solidFill>
                  <a:srgbClr val="EBECEF"/>
                </a:solidFill>
                <a:latin typeface="Epilogue" pitchFamily="34" charset="0"/>
                <a:ea typeface="Epilogue" pitchFamily="34" charset="-122"/>
                <a:cs typeface="Epilogue" pitchFamily="34" charset="-120"/>
              </a:rPr>
              <a:t> et les types de </a:t>
            </a:r>
            <a:r>
              <a:rPr lang="en-US" sz="1750" dirty="0" err="1">
                <a:solidFill>
                  <a:srgbClr val="EBECEF"/>
                </a:solidFill>
                <a:latin typeface="Epilogue" pitchFamily="34" charset="0"/>
                <a:ea typeface="Epilogue" pitchFamily="34" charset="-122"/>
                <a:cs typeface="Epilogue" pitchFamily="34" charset="-120"/>
              </a:rPr>
              <a:t>séismes</a:t>
            </a:r>
            <a:r>
              <a:rPr lang="en-US" sz="1750" dirty="0">
                <a:solidFill>
                  <a:srgbClr val="EBECEF"/>
                </a:solidFill>
                <a:latin typeface="Epilogue" pitchFamily="34" charset="0"/>
                <a:ea typeface="Epilogue" pitchFamily="34" charset="-122"/>
                <a:cs typeface="Epilogue" pitchFamily="34" charset="-120"/>
              </a:rPr>
              <a:t> , nous aborderons les sources de données, les méthodes de visualisation et les modèles d'analyse avancés, tout en examinant les études de cas et les défis futurs dans ce domaine passionnant.</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sp>
        <p:nvSpPr>
          <p:cNvPr id="4" name="Text 2"/>
          <p:cNvSpPr/>
          <p:nvPr/>
        </p:nvSpPr>
        <p:spPr>
          <a:xfrm>
            <a:off x="4771730" y="377976"/>
            <a:ext cx="4464415" cy="560427"/>
          </a:xfrm>
          <a:prstGeom prst="rect">
            <a:avLst/>
          </a:prstGeom>
          <a:noFill/>
          <a:ln/>
        </p:spPr>
        <p:txBody>
          <a:bodyPr wrap="none" rtlCol="0" anchor="t"/>
          <a:lstStyle/>
          <a:p>
            <a:pPr marL="0" indent="0">
              <a:lnSpc>
                <a:spcPts val="4413"/>
              </a:lnSpc>
              <a:buNone/>
            </a:pPr>
            <a:r>
              <a:rPr lang="en-US" sz="3531" dirty="0" err="1">
                <a:solidFill>
                  <a:srgbClr val="FFFFFF"/>
                </a:solidFill>
                <a:latin typeface="Fraunces" pitchFamily="34" charset="0"/>
                <a:ea typeface="Fraunces" pitchFamily="34" charset="-122"/>
                <a:cs typeface="Fraunces" pitchFamily="34" charset="-120"/>
              </a:rPr>
              <a:t>Méthodes</a:t>
            </a:r>
            <a:r>
              <a:rPr lang="en-US" sz="3531" dirty="0">
                <a:solidFill>
                  <a:srgbClr val="FFFFFF"/>
                </a:solidFill>
                <a:latin typeface="Fraunces" pitchFamily="34" charset="0"/>
                <a:ea typeface="Fraunces" pitchFamily="34" charset="-122"/>
                <a:cs typeface="Fraunces" pitchFamily="34" charset="-120"/>
              </a:rPr>
              <a:t> </a:t>
            </a:r>
            <a:r>
              <a:rPr lang="en-US" sz="3531" dirty="0" err="1">
                <a:solidFill>
                  <a:srgbClr val="FFFFFF"/>
                </a:solidFill>
                <a:latin typeface="Fraunces" pitchFamily="34" charset="0"/>
                <a:ea typeface="Fraunces" pitchFamily="34" charset="-122"/>
                <a:cs typeface="Fraunces" pitchFamily="34" charset="-120"/>
              </a:rPr>
              <a:t>d’Acquisition</a:t>
            </a:r>
            <a:endParaRPr lang="en-US" sz="3531" dirty="0"/>
          </a:p>
        </p:txBody>
      </p:sp>
      <p:pic>
        <p:nvPicPr>
          <p:cNvPr id="20" name="Image 19">
            <a:extLst>
              <a:ext uri="{FF2B5EF4-FFF2-40B4-BE49-F238E27FC236}">
                <a16:creationId xmlns:a16="http://schemas.microsoft.com/office/drawing/2014/main" id="{658D7ECC-A187-F2F6-3820-26ED475B74E9}"/>
              </a:ext>
            </a:extLst>
          </p:cNvPr>
          <p:cNvPicPr>
            <a:picLocks noChangeAspect="1"/>
          </p:cNvPicPr>
          <p:nvPr/>
        </p:nvPicPr>
        <p:blipFill>
          <a:blip r:embed="rId3"/>
          <a:stretch>
            <a:fillRect/>
          </a:stretch>
        </p:blipFill>
        <p:spPr>
          <a:xfrm>
            <a:off x="1110844" y="1285013"/>
            <a:ext cx="4302331" cy="3704785"/>
          </a:xfrm>
          <a:prstGeom prst="rect">
            <a:avLst/>
          </a:prstGeom>
        </p:spPr>
      </p:pic>
      <p:pic>
        <p:nvPicPr>
          <p:cNvPr id="13" name="Image 12">
            <a:extLst>
              <a:ext uri="{FF2B5EF4-FFF2-40B4-BE49-F238E27FC236}">
                <a16:creationId xmlns:a16="http://schemas.microsoft.com/office/drawing/2014/main" id="{349994F0-4B10-B211-0A4F-80D2AA052DD6}"/>
              </a:ext>
            </a:extLst>
          </p:cNvPr>
          <p:cNvPicPr>
            <a:picLocks noChangeAspect="1"/>
          </p:cNvPicPr>
          <p:nvPr/>
        </p:nvPicPr>
        <p:blipFill>
          <a:blip r:embed="rId4"/>
          <a:stretch>
            <a:fillRect/>
          </a:stretch>
        </p:blipFill>
        <p:spPr>
          <a:xfrm>
            <a:off x="6794428" y="1285013"/>
            <a:ext cx="7026868" cy="3571991"/>
          </a:xfrm>
          <a:prstGeom prst="rect">
            <a:avLst/>
          </a:prstGeom>
        </p:spPr>
      </p:pic>
      <p:pic>
        <p:nvPicPr>
          <p:cNvPr id="15" name="Image 14">
            <a:extLst>
              <a:ext uri="{FF2B5EF4-FFF2-40B4-BE49-F238E27FC236}">
                <a16:creationId xmlns:a16="http://schemas.microsoft.com/office/drawing/2014/main" id="{C9F82029-857D-E4EC-BF00-5EA9C60EC91D}"/>
              </a:ext>
            </a:extLst>
          </p:cNvPr>
          <p:cNvPicPr>
            <a:picLocks noChangeAspect="1"/>
          </p:cNvPicPr>
          <p:nvPr/>
        </p:nvPicPr>
        <p:blipFill>
          <a:blip r:embed="rId5"/>
          <a:stretch>
            <a:fillRect/>
          </a:stretch>
        </p:blipFill>
        <p:spPr>
          <a:xfrm>
            <a:off x="351106" y="5305730"/>
            <a:ext cx="5744358" cy="2607938"/>
          </a:xfrm>
          <a:prstGeom prst="rect">
            <a:avLst/>
          </a:prstGeom>
        </p:spPr>
      </p:pic>
      <p:pic>
        <p:nvPicPr>
          <p:cNvPr id="22" name="Image 21">
            <a:extLst>
              <a:ext uri="{FF2B5EF4-FFF2-40B4-BE49-F238E27FC236}">
                <a16:creationId xmlns:a16="http://schemas.microsoft.com/office/drawing/2014/main" id="{AF33B660-FC70-4CDE-8655-B59FABCF9D0C}"/>
              </a:ext>
            </a:extLst>
          </p:cNvPr>
          <p:cNvPicPr>
            <a:picLocks noChangeAspect="1"/>
          </p:cNvPicPr>
          <p:nvPr/>
        </p:nvPicPr>
        <p:blipFill>
          <a:blip r:embed="rId6"/>
          <a:stretch>
            <a:fillRect/>
          </a:stretch>
        </p:blipFill>
        <p:spPr>
          <a:xfrm>
            <a:off x="7750326" y="4989798"/>
            <a:ext cx="4950768" cy="2938614"/>
          </a:xfrm>
          <a:prstGeom prst="rect">
            <a:avLst/>
          </a:prstGeom>
        </p:spPr>
      </p:pic>
    </p:spTree>
    <p:extLst>
      <p:ext uri="{BB962C8B-B14F-4D97-AF65-F5344CB8AC3E}">
        <p14:creationId xmlns:p14="http://schemas.microsoft.com/office/powerpoint/2010/main" val="4671107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sp>
        <p:nvSpPr>
          <p:cNvPr id="4" name="Text 2"/>
          <p:cNvSpPr/>
          <p:nvPr/>
        </p:nvSpPr>
        <p:spPr>
          <a:xfrm>
            <a:off x="3055501" y="494943"/>
            <a:ext cx="6079927" cy="560427"/>
          </a:xfrm>
          <a:prstGeom prst="rect">
            <a:avLst/>
          </a:prstGeom>
          <a:noFill/>
          <a:ln/>
        </p:spPr>
        <p:txBody>
          <a:bodyPr wrap="none" rtlCol="0" anchor="t"/>
          <a:lstStyle/>
          <a:p>
            <a:pPr marL="0" indent="0">
              <a:lnSpc>
                <a:spcPts val="4413"/>
              </a:lnSpc>
              <a:buNone/>
            </a:pPr>
            <a:r>
              <a:rPr lang="en-US" sz="3531" dirty="0">
                <a:solidFill>
                  <a:srgbClr val="FFFFFF"/>
                </a:solidFill>
                <a:latin typeface="Fraunces" pitchFamily="34" charset="0"/>
                <a:ea typeface="Fraunces" pitchFamily="34" charset="-122"/>
                <a:cs typeface="Fraunces" pitchFamily="34" charset="-120"/>
              </a:rPr>
              <a:t>Types de capteurs sismiques</a:t>
            </a:r>
            <a:endParaRPr lang="en-US" sz="3531" dirty="0"/>
          </a:p>
        </p:txBody>
      </p:sp>
      <p:pic>
        <p:nvPicPr>
          <p:cNvPr id="5" name="Image 0" descr="preencoded.png"/>
          <p:cNvPicPr>
            <a:picLocks noChangeAspect="1"/>
          </p:cNvPicPr>
          <p:nvPr/>
        </p:nvPicPr>
        <p:blipFill>
          <a:blip r:embed="rId3"/>
          <a:stretch>
            <a:fillRect/>
          </a:stretch>
        </p:blipFill>
        <p:spPr>
          <a:xfrm>
            <a:off x="763827" y="1607840"/>
            <a:ext cx="2093673" cy="1794471"/>
          </a:xfrm>
          <a:prstGeom prst="rect">
            <a:avLst/>
          </a:prstGeom>
        </p:spPr>
      </p:pic>
      <p:sp>
        <p:nvSpPr>
          <p:cNvPr id="6" name="Text 3"/>
          <p:cNvSpPr/>
          <p:nvPr/>
        </p:nvSpPr>
        <p:spPr>
          <a:xfrm>
            <a:off x="3373736" y="1887563"/>
            <a:ext cx="6441043" cy="806887"/>
          </a:xfrm>
          <a:prstGeom prst="rect">
            <a:avLst/>
          </a:prstGeom>
          <a:noFill/>
          <a:ln/>
        </p:spPr>
        <p:txBody>
          <a:bodyPr wrap="square" rtlCol="0" anchor="t"/>
          <a:lstStyle/>
          <a:p>
            <a:pPr marL="342900" indent="-342900" algn="l">
              <a:lnSpc>
                <a:spcPts val="2118"/>
              </a:lnSpc>
              <a:buSzPct val="100000"/>
              <a:buChar char="•"/>
            </a:pPr>
            <a:r>
              <a:rPr lang="en-US" sz="1412" dirty="0">
                <a:solidFill>
                  <a:srgbClr val="EBECEF"/>
                </a:solidFill>
                <a:latin typeface="Epilogue" pitchFamily="34" charset="0"/>
                <a:ea typeface="Epilogue" pitchFamily="34" charset="-122"/>
                <a:cs typeface="Epilogue" pitchFamily="34" charset="-120"/>
              </a:rPr>
              <a:t>Les </a:t>
            </a:r>
            <a:r>
              <a:rPr lang="en-US" sz="1412" b="1" dirty="0">
                <a:solidFill>
                  <a:srgbClr val="EBECEF"/>
                </a:solidFill>
                <a:latin typeface="Epilogue" pitchFamily="34" charset="0"/>
                <a:ea typeface="Epilogue" pitchFamily="34" charset="-122"/>
                <a:cs typeface="Epilogue" pitchFamily="34" charset="-120"/>
              </a:rPr>
              <a:t>hydrophones</a:t>
            </a:r>
            <a:r>
              <a:rPr lang="en-US" sz="1412" dirty="0">
                <a:solidFill>
                  <a:srgbClr val="EBECEF"/>
                </a:solidFill>
                <a:latin typeface="Epilogue" pitchFamily="34" charset="0"/>
                <a:ea typeface="Epilogue" pitchFamily="34" charset="-122"/>
                <a:cs typeface="Epilogue" pitchFamily="34" charset="-120"/>
              </a:rPr>
              <a:t> sont des capteurs sismiques conçus pour fonctionner dans l'eau et permettent d'enregistrer les ondes sismiques sous-marines.</a:t>
            </a:r>
            <a:endParaRPr lang="en-US" sz="1412" dirty="0"/>
          </a:p>
        </p:txBody>
      </p:sp>
      <p:sp>
        <p:nvSpPr>
          <p:cNvPr id="7" name="Text 4"/>
          <p:cNvSpPr/>
          <p:nvPr/>
        </p:nvSpPr>
        <p:spPr>
          <a:xfrm>
            <a:off x="4646064" y="2942933"/>
            <a:ext cx="6441043" cy="806887"/>
          </a:xfrm>
          <a:prstGeom prst="rect">
            <a:avLst/>
          </a:prstGeom>
          <a:noFill/>
          <a:ln/>
        </p:spPr>
        <p:txBody>
          <a:bodyPr wrap="square" rtlCol="0" anchor="t"/>
          <a:lstStyle/>
          <a:p>
            <a:pPr marL="342900" indent="-342900" algn="l">
              <a:lnSpc>
                <a:spcPts val="2118"/>
              </a:lnSpc>
              <a:buSzPct val="100000"/>
              <a:buChar char="•"/>
            </a:pPr>
            <a:r>
              <a:rPr lang="en-US" sz="1412" dirty="0">
                <a:solidFill>
                  <a:srgbClr val="EBECEF"/>
                </a:solidFill>
                <a:latin typeface="Epilogue" pitchFamily="34" charset="0"/>
                <a:ea typeface="Epilogue" pitchFamily="34" charset="-122"/>
                <a:cs typeface="Epilogue" pitchFamily="34" charset="-120"/>
              </a:rPr>
              <a:t>Les </a:t>
            </a:r>
            <a:r>
              <a:rPr lang="en-US" sz="1412" b="1" dirty="0">
                <a:solidFill>
                  <a:srgbClr val="EBECEF"/>
                </a:solidFill>
                <a:latin typeface="Epilogue" pitchFamily="34" charset="0"/>
                <a:ea typeface="Epilogue" pitchFamily="34" charset="-122"/>
                <a:cs typeface="Epilogue" pitchFamily="34" charset="-120"/>
              </a:rPr>
              <a:t>géophones</a:t>
            </a:r>
            <a:r>
              <a:rPr lang="en-US" sz="1412" dirty="0">
                <a:solidFill>
                  <a:srgbClr val="EBECEF"/>
                </a:solidFill>
                <a:latin typeface="Epilogue" pitchFamily="34" charset="0"/>
                <a:ea typeface="Epilogue" pitchFamily="34" charset="-122"/>
                <a:cs typeface="Epilogue" pitchFamily="34" charset="-120"/>
              </a:rPr>
              <a:t> sont des récepteurs terrestres sensibles aux déplacements du sol et permettent de capter les ondes sismiques en surface.</a:t>
            </a:r>
            <a:endParaRPr lang="en-US" sz="1412" dirty="0"/>
          </a:p>
        </p:txBody>
      </p:sp>
      <p:pic>
        <p:nvPicPr>
          <p:cNvPr id="8" name="Image 1" descr="preencoded.png"/>
          <p:cNvPicPr>
            <a:picLocks noChangeAspect="1"/>
          </p:cNvPicPr>
          <p:nvPr/>
        </p:nvPicPr>
        <p:blipFill>
          <a:blip r:embed="rId4"/>
          <a:stretch>
            <a:fillRect/>
          </a:stretch>
        </p:blipFill>
        <p:spPr>
          <a:xfrm>
            <a:off x="11333429" y="2164954"/>
            <a:ext cx="2319532" cy="1794470"/>
          </a:xfrm>
          <a:prstGeom prst="rect">
            <a:avLst/>
          </a:prstGeom>
        </p:spPr>
      </p:pic>
      <p:sp>
        <p:nvSpPr>
          <p:cNvPr id="9" name="Text 5"/>
          <p:cNvSpPr/>
          <p:nvPr/>
        </p:nvSpPr>
        <p:spPr>
          <a:xfrm>
            <a:off x="5420503" y="4455960"/>
            <a:ext cx="8232458" cy="806887"/>
          </a:xfrm>
          <a:prstGeom prst="rect">
            <a:avLst/>
          </a:prstGeom>
          <a:noFill/>
          <a:ln/>
        </p:spPr>
        <p:txBody>
          <a:bodyPr wrap="square" rtlCol="0" anchor="t"/>
          <a:lstStyle/>
          <a:p>
            <a:pPr marL="342900" indent="-342900" algn="l">
              <a:lnSpc>
                <a:spcPts val="2118"/>
              </a:lnSpc>
              <a:buSzPct val="100000"/>
              <a:buChar char="•"/>
            </a:pPr>
            <a:r>
              <a:rPr lang="en-US" sz="1412" dirty="0">
                <a:solidFill>
                  <a:srgbClr val="EBECEF"/>
                </a:solidFill>
                <a:latin typeface="Epilogue" pitchFamily="34" charset="0"/>
                <a:ea typeface="Epilogue" pitchFamily="34" charset="-122"/>
                <a:cs typeface="Epilogue" pitchFamily="34" charset="-120"/>
              </a:rPr>
              <a:t>Les </a:t>
            </a:r>
            <a:r>
              <a:rPr lang="en-US" sz="1412" b="1" dirty="0">
                <a:solidFill>
                  <a:srgbClr val="EBECEF"/>
                </a:solidFill>
                <a:latin typeface="Epilogue" pitchFamily="34" charset="0"/>
                <a:ea typeface="Epilogue" pitchFamily="34" charset="-122"/>
                <a:cs typeface="Epilogue" pitchFamily="34" charset="-120"/>
              </a:rPr>
              <a:t>stations de surveillance sismique</a:t>
            </a:r>
            <a:r>
              <a:rPr lang="en-US" sz="1412" dirty="0">
                <a:solidFill>
                  <a:srgbClr val="EBECEF"/>
                </a:solidFill>
                <a:latin typeface="Epilogue" pitchFamily="34" charset="0"/>
                <a:ea typeface="Epilogue" pitchFamily="34" charset="-122"/>
                <a:cs typeface="Epilogue" pitchFamily="34" charset="-120"/>
              </a:rPr>
              <a:t> comme celles de l'USGS (États-Unis) et l'EMSC (Europe) constituent des réseaux sophistiqués de capteurs dédiés à la surveillance de l'activité sismique à l'échelle régionale ou mondiale.</a:t>
            </a:r>
            <a:endParaRPr lang="en-US" sz="1412" dirty="0"/>
          </a:p>
        </p:txBody>
      </p:sp>
      <p:sp>
        <p:nvSpPr>
          <p:cNvPr id="10" name="Text 6"/>
          <p:cNvSpPr/>
          <p:nvPr/>
        </p:nvSpPr>
        <p:spPr>
          <a:xfrm>
            <a:off x="6426728" y="6356782"/>
            <a:ext cx="3754041" cy="268962"/>
          </a:xfrm>
          <a:prstGeom prst="rect">
            <a:avLst/>
          </a:prstGeom>
          <a:noFill/>
          <a:ln/>
        </p:spPr>
        <p:txBody>
          <a:bodyPr wrap="none" rtlCol="0" anchor="t"/>
          <a:lstStyle/>
          <a:p>
            <a:pPr marL="342900" indent="-342900" algn="l">
              <a:lnSpc>
                <a:spcPts val="2118"/>
              </a:lnSpc>
              <a:buSzPct val="100000"/>
              <a:buChar char="•"/>
            </a:pPr>
            <a:r>
              <a:rPr lang="en-US" sz="1412" b="1" dirty="0">
                <a:solidFill>
                  <a:srgbClr val="EBECEF"/>
                </a:solidFill>
                <a:latin typeface="Epilogue" pitchFamily="34" charset="0"/>
                <a:ea typeface="Epilogue" pitchFamily="34" charset="-122"/>
                <a:cs typeface="Epilogue" pitchFamily="34" charset="-120"/>
              </a:rPr>
              <a:t>Sondes acoustiques (soniques) de puits.</a:t>
            </a:r>
            <a:endParaRPr lang="en-US" sz="1412" dirty="0"/>
          </a:p>
        </p:txBody>
      </p:sp>
      <p:pic>
        <p:nvPicPr>
          <p:cNvPr id="11" name="Image 2" descr="preencoded.png"/>
          <p:cNvPicPr>
            <a:picLocks noChangeAspect="1"/>
          </p:cNvPicPr>
          <p:nvPr/>
        </p:nvPicPr>
        <p:blipFill>
          <a:blip r:embed="rId5"/>
          <a:stretch>
            <a:fillRect/>
          </a:stretch>
        </p:blipFill>
        <p:spPr>
          <a:xfrm>
            <a:off x="10323871" y="5191226"/>
            <a:ext cx="3225875" cy="3010001"/>
          </a:xfrm>
          <a:prstGeom prst="rect">
            <a:avLst/>
          </a:prstGeom>
        </p:spPr>
      </p:pic>
      <p:pic>
        <p:nvPicPr>
          <p:cNvPr id="14" name="Image 13">
            <a:extLst>
              <a:ext uri="{FF2B5EF4-FFF2-40B4-BE49-F238E27FC236}">
                <a16:creationId xmlns:a16="http://schemas.microsoft.com/office/drawing/2014/main" id="{BC73895B-3640-68CC-DE43-0E697CBD7BE6}"/>
              </a:ext>
            </a:extLst>
          </p:cNvPr>
          <p:cNvPicPr>
            <a:picLocks noChangeAspect="1"/>
          </p:cNvPicPr>
          <p:nvPr/>
        </p:nvPicPr>
        <p:blipFill>
          <a:blip r:embed="rId6"/>
          <a:stretch>
            <a:fillRect/>
          </a:stretch>
        </p:blipFill>
        <p:spPr>
          <a:xfrm>
            <a:off x="1734190" y="4155197"/>
            <a:ext cx="2300522" cy="1886428"/>
          </a:xfrm>
          <a:prstGeom prst="rect">
            <a:avLst/>
          </a:prstGeom>
        </p:spPr>
      </p:pic>
      <p:pic>
        <p:nvPicPr>
          <p:cNvPr id="16" name="Image 15">
            <a:extLst>
              <a:ext uri="{FF2B5EF4-FFF2-40B4-BE49-F238E27FC236}">
                <a16:creationId xmlns:a16="http://schemas.microsoft.com/office/drawing/2014/main" id="{F048CF29-92EB-0509-50E4-48D35B54896F}"/>
              </a:ext>
            </a:extLst>
          </p:cNvPr>
          <p:cNvPicPr>
            <a:picLocks noChangeAspect="1"/>
          </p:cNvPicPr>
          <p:nvPr/>
        </p:nvPicPr>
        <p:blipFill>
          <a:blip r:embed="rId7"/>
          <a:stretch>
            <a:fillRect/>
          </a:stretch>
        </p:blipFill>
        <p:spPr>
          <a:xfrm>
            <a:off x="256915" y="5445934"/>
            <a:ext cx="2002818" cy="1794471"/>
          </a:xfrm>
          <a:prstGeom prst="rect">
            <a:avLst/>
          </a:prstGeom>
        </p:spPr>
      </p:pic>
      <p:pic>
        <p:nvPicPr>
          <p:cNvPr id="18" name="Image 17">
            <a:extLst>
              <a:ext uri="{FF2B5EF4-FFF2-40B4-BE49-F238E27FC236}">
                <a16:creationId xmlns:a16="http://schemas.microsoft.com/office/drawing/2014/main" id="{61BEC4FD-CE5C-133A-F122-C4FB970E1130}"/>
              </a:ext>
            </a:extLst>
          </p:cNvPr>
          <p:cNvPicPr>
            <a:picLocks noChangeAspect="1"/>
          </p:cNvPicPr>
          <p:nvPr/>
        </p:nvPicPr>
        <p:blipFill>
          <a:blip r:embed="rId8"/>
          <a:stretch>
            <a:fillRect/>
          </a:stretch>
        </p:blipFill>
        <p:spPr>
          <a:xfrm>
            <a:off x="1991906" y="6342037"/>
            <a:ext cx="2750334" cy="183069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23956"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ZoneTexte 4">
            <a:extLst>
              <a:ext uri="{FF2B5EF4-FFF2-40B4-BE49-F238E27FC236}">
                <a16:creationId xmlns:a16="http://schemas.microsoft.com/office/drawing/2014/main" id="{87642C09-48AA-07F4-2795-B00266A724B8}"/>
              </a:ext>
            </a:extLst>
          </p:cNvPr>
          <p:cNvSpPr txBox="1"/>
          <p:nvPr/>
        </p:nvSpPr>
        <p:spPr>
          <a:xfrm>
            <a:off x="4560848" y="434585"/>
            <a:ext cx="9144001" cy="707886"/>
          </a:xfrm>
          <a:prstGeom prst="rect">
            <a:avLst/>
          </a:prstGeom>
          <a:noFill/>
        </p:spPr>
        <p:txBody>
          <a:bodyPr wrap="square" rtlCol="0">
            <a:spAutoFit/>
          </a:bodyPr>
          <a:lstStyle/>
          <a:p>
            <a:r>
              <a:rPr lang="fr-FR" sz="4000" dirty="0">
                <a:solidFill>
                  <a:schemeClr val="bg1"/>
                </a:solidFill>
              </a:rPr>
              <a:t>Les outils d’analyse et de visualisation</a:t>
            </a:r>
          </a:p>
        </p:txBody>
      </p:sp>
      <p:pic>
        <p:nvPicPr>
          <p:cNvPr id="23" name="Image 22" descr="Une image contenant texte, capture d’écran, Police, Graphique&#10;&#10;Description générée automatiquement">
            <a:extLst>
              <a:ext uri="{FF2B5EF4-FFF2-40B4-BE49-F238E27FC236}">
                <a16:creationId xmlns:a16="http://schemas.microsoft.com/office/drawing/2014/main" id="{E1776B22-3783-03D8-B283-AC64A2B3079A}"/>
              </a:ext>
            </a:extLst>
          </p:cNvPr>
          <p:cNvPicPr>
            <a:picLocks noChangeAspect="1"/>
          </p:cNvPicPr>
          <p:nvPr/>
        </p:nvPicPr>
        <p:blipFill>
          <a:blip r:embed="rId4"/>
          <a:stretch>
            <a:fillRect/>
          </a:stretch>
        </p:blipFill>
        <p:spPr>
          <a:xfrm>
            <a:off x="4017617" y="2292994"/>
            <a:ext cx="2505075" cy="1409700"/>
          </a:xfrm>
          <a:prstGeom prst="rect">
            <a:avLst/>
          </a:prstGeom>
          <a:effectLst>
            <a:reflection blurRad="6350" stA="52000" endA="300" endPos="35000" dir="5400000" sy="-100000" algn="bl" rotWithShape="0"/>
          </a:effectLst>
        </p:spPr>
      </p:pic>
      <p:pic>
        <p:nvPicPr>
          <p:cNvPr id="27" name="Image 26" descr="Une image contenant Graphique, logo, Police, symbole&#10;&#10;Description générée automatiquement">
            <a:extLst>
              <a:ext uri="{FF2B5EF4-FFF2-40B4-BE49-F238E27FC236}">
                <a16:creationId xmlns:a16="http://schemas.microsoft.com/office/drawing/2014/main" id="{A34FE92B-76CE-48D0-DF27-29AEAB5FEB6E}"/>
              </a:ext>
            </a:extLst>
          </p:cNvPr>
          <p:cNvPicPr>
            <a:picLocks noChangeAspect="1"/>
          </p:cNvPicPr>
          <p:nvPr/>
        </p:nvPicPr>
        <p:blipFill>
          <a:blip r:embed="rId5"/>
          <a:stretch>
            <a:fillRect/>
          </a:stretch>
        </p:blipFill>
        <p:spPr>
          <a:xfrm>
            <a:off x="4234672" y="4925039"/>
            <a:ext cx="1508891" cy="1661304"/>
          </a:xfrm>
          <a:prstGeom prst="rect">
            <a:avLst/>
          </a:prstGeom>
          <a:effectLst>
            <a:reflection blurRad="6350" stA="50000" endA="300" endPos="55500" dist="50800" dir="5400000" sy="-100000" algn="bl" rotWithShape="0"/>
          </a:effectLst>
        </p:spPr>
      </p:pic>
      <p:pic>
        <p:nvPicPr>
          <p:cNvPr id="29" name="Image 28" descr="Une image contenant cube&#10;&#10;Description générée automatiquement avec une confiance moyenne">
            <a:extLst>
              <a:ext uri="{FF2B5EF4-FFF2-40B4-BE49-F238E27FC236}">
                <a16:creationId xmlns:a16="http://schemas.microsoft.com/office/drawing/2014/main" id="{DFD6451E-BB50-064F-F678-A5D737DE4062}"/>
              </a:ext>
            </a:extLst>
          </p:cNvPr>
          <p:cNvPicPr>
            <a:picLocks noChangeAspect="1"/>
          </p:cNvPicPr>
          <p:nvPr/>
        </p:nvPicPr>
        <p:blipFill>
          <a:blip r:embed="rId6"/>
          <a:stretch>
            <a:fillRect/>
          </a:stretch>
        </p:blipFill>
        <p:spPr>
          <a:xfrm>
            <a:off x="11224946" y="4986111"/>
            <a:ext cx="1667660" cy="1023336"/>
          </a:xfrm>
          <a:prstGeom prst="rect">
            <a:avLst/>
          </a:prstGeom>
          <a:effectLst>
            <a:reflection blurRad="6350" stA="50000" endA="300" endPos="55000" dir="5400000" sy="-100000" algn="bl" rotWithShape="0"/>
          </a:effectLst>
        </p:spPr>
      </p:pic>
      <p:pic>
        <p:nvPicPr>
          <p:cNvPr id="31" name="Image 30" descr="Une image contenant Police, Graphique, logo, Bleu électrique&#10;&#10;Description générée automatiquement">
            <a:extLst>
              <a:ext uri="{FF2B5EF4-FFF2-40B4-BE49-F238E27FC236}">
                <a16:creationId xmlns:a16="http://schemas.microsoft.com/office/drawing/2014/main" id="{B5B68AFC-1C2A-94D1-749A-9299B0E4F515}"/>
              </a:ext>
            </a:extLst>
          </p:cNvPr>
          <p:cNvPicPr>
            <a:picLocks noChangeAspect="1"/>
          </p:cNvPicPr>
          <p:nvPr/>
        </p:nvPicPr>
        <p:blipFill>
          <a:blip r:embed="rId7"/>
          <a:stretch>
            <a:fillRect/>
          </a:stretch>
        </p:blipFill>
        <p:spPr>
          <a:xfrm>
            <a:off x="11224946" y="6026851"/>
            <a:ext cx="1667660" cy="621286"/>
          </a:xfrm>
          <a:prstGeom prst="rect">
            <a:avLst/>
          </a:prstGeom>
          <a:effectLst>
            <a:reflection blurRad="6350" stA="50000" endA="300" endPos="55000" dir="5400000" sy="-100000" algn="bl" rotWithShape="0"/>
          </a:effectLst>
        </p:spPr>
      </p:pic>
      <p:pic>
        <p:nvPicPr>
          <p:cNvPr id="33" name="Image 32" descr="Une image contenant texte, Police, logo, Graphique&#10;&#10;Description générée automatiquement">
            <a:extLst>
              <a:ext uri="{FF2B5EF4-FFF2-40B4-BE49-F238E27FC236}">
                <a16:creationId xmlns:a16="http://schemas.microsoft.com/office/drawing/2014/main" id="{81134F4A-11F7-35C0-1EF6-CDB1DF132461}"/>
              </a:ext>
            </a:extLst>
          </p:cNvPr>
          <p:cNvPicPr>
            <a:picLocks noChangeAspect="1"/>
          </p:cNvPicPr>
          <p:nvPr/>
        </p:nvPicPr>
        <p:blipFill>
          <a:blip r:embed="rId8"/>
          <a:stretch>
            <a:fillRect/>
          </a:stretch>
        </p:blipFill>
        <p:spPr>
          <a:xfrm>
            <a:off x="7837148" y="1635172"/>
            <a:ext cx="1704975" cy="1600200"/>
          </a:xfrm>
          <a:prstGeom prst="rect">
            <a:avLst/>
          </a:prstGeom>
          <a:effectLst>
            <a:glow rad="228600">
              <a:schemeClr val="accent1">
                <a:satMod val="175000"/>
                <a:alpha val="40000"/>
              </a:schemeClr>
            </a:glow>
          </a:effectLst>
        </p:spPr>
      </p:pic>
      <p:pic>
        <p:nvPicPr>
          <p:cNvPr id="35" name="Image 34" descr="Une image contenant logo, Police, Graphique, symbole&#10;&#10;Description générée automatiquement">
            <a:extLst>
              <a:ext uri="{FF2B5EF4-FFF2-40B4-BE49-F238E27FC236}">
                <a16:creationId xmlns:a16="http://schemas.microsoft.com/office/drawing/2014/main" id="{C3029ECC-7D20-585A-E323-82FB87A147AB}"/>
              </a:ext>
            </a:extLst>
          </p:cNvPr>
          <p:cNvPicPr>
            <a:picLocks noChangeAspect="1"/>
          </p:cNvPicPr>
          <p:nvPr/>
        </p:nvPicPr>
        <p:blipFill>
          <a:blip r:embed="rId9"/>
          <a:stretch>
            <a:fillRect/>
          </a:stretch>
        </p:blipFill>
        <p:spPr>
          <a:xfrm>
            <a:off x="10612784" y="2755175"/>
            <a:ext cx="2536938" cy="835518"/>
          </a:xfrm>
          <a:prstGeom prst="rect">
            <a:avLst/>
          </a:prstGeom>
          <a:effectLst>
            <a:reflection blurRad="6350" stA="50000" endA="300" endPos="55000" dir="5400000" sy="-100000" algn="bl" rotWithShape="0"/>
          </a:effectLst>
        </p:spPr>
      </p:pic>
      <p:pic>
        <p:nvPicPr>
          <p:cNvPr id="37" name="Image 36" descr="Une image contenant fruit, texte, orange, nourriture&#10;&#10;Description générée automatiquement">
            <a:extLst>
              <a:ext uri="{FF2B5EF4-FFF2-40B4-BE49-F238E27FC236}">
                <a16:creationId xmlns:a16="http://schemas.microsoft.com/office/drawing/2014/main" id="{CB86D1BF-11F0-67AD-821E-2195B38A789C}"/>
              </a:ext>
            </a:extLst>
          </p:cNvPr>
          <p:cNvPicPr>
            <a:picLocks noChangeAspect="1"/>
          </p:cNvPicPr>
          <p:nvPr/>
        </p:nvPicPr>
        <p:blipFill>
          <a:blip r:embed="rId10"/>
          <a:stretch>
            <a:fillRect/>
          </a:stretch>
        </p:blipFill>
        <p:spPr>
          <a:xfrm>
            <a:off x="7291244" y="4300252"/>
            <a:ext cx="2796782" cy="685859"/>
          </a:xfrm>
          <a:prstGeom prst="rect">
            <a:avLst/>
          </a:prstGeom>
          <a:effectLst>
            <a:reflection blurRad="6350" stA="50000" endA="300" endPos="55000" dir="5400000" sy="-100000" algn="bl" rotWithShape="0"/>
          </a:effectLst>
        </p:spPr>
      </p:pic>
      <p:pic>
        <p:nvPicPr>
          <p:cNvPr id="39" name="Image 38" descr="Une image contenant Police, Graphique, texte, typographie&#10;&#10;Description générée automatiquement">
            <a:extLst>
              <a:ext uri="{FF2B5EF4-FFF2-40B4-BE49-F238E27FC236}">
                <a16:creationId xmlns:a16="http://schemas.microsoft.com/office/drawing/2014/main" id="{175FB60C-632B-8FDA-280D-C1BBB71E6DA4}"/>
              </a:ext>
            </a:extLst>
          </p:cNvPr>
          <p:cNvPicPr>
            <a:picLocks noChangeAspect="1"/>
          </p:cNvPicPr>
          <p:nvPr/>
        </p:nvPicPr>
        <p:blipFill>
          <a:blip r:embed="rId11"/>
          <a:stretch>
            <a:fillRect/>
          </a:stretch>
        </p:blipFill>
        <p:spPr>
          <a:xfrm>
            <a:off x="6643870" y="5921997"/>
            <a:ext cx="3680769" cy="685858"/>
          </a:xfrm>
          <a:prstGeom prst="rect">
            <a:avLst/>
          </a:prstGeom>
          <a:effectLst>
            <a:reflection blurRad="6350" stA="50000" endA="300" endPos="55000" dir="5400000" sy="-100000" algn="bl" rotWithShape="0"/>
          </a:effectLst>
        </p:spPr>
      </p:pic>
    </p:spTree>
    <p:extLst>
      <p:ext uri="{BB962C8B-B14F-4D97-AF65-F5344CB8AC3E}">
        <p14:creationId xmlns:p14="http://schemas.microsoft.com/office/powerpoint/2010/main" val="413519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pic>
        <p:nvPicPr>
          <p:cNvPr id="8" name="Image 7">
            <a:extLst>
              <a:ext uri="{FF2B5EF4-FFF2-40B4-BE49-F238E27FC236}">
                <a16:creationId xmlns:a16="http://schemas.microsoft.com/office/drawing/2014/main" id="{A6B0D927-CD08-FA91-4BC0-146C06333290}"/>
              </a:ext>
            </a:extLst>
          </p:cNvPr>
          <p:cNvPicPr>
            <a:picLocks noChangeAspect="1"/>
          </p:cNvPicPr>
          <p:nvPr/>
        </p:nvPicPr>
        <p:blipFill>
          <a:blip r:embed="rId4"/>
          <a:stretch>
            <a:fillRect/>
          </a:stretch>
        </p:blipFill>
        <p:spPr>
          <a:xfrm>
            <a:off x="1720510" y="0"/>
            <a:ext cx="5710600" cy="121752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809750"/>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Conclusions</a:t>
            </a:r>
            <a:endParaRPr lang="en-US" sz="4374" dirty="0"/>
          </a:p>
        </p:txBody>
      </p:sp>
      <p:sp>
        <p:nvSpPr>
          <p:cNvPr id="6" name="Text 3"/>
          <p:cNvSpPr/>
          <p:nvPr/>
        </p:nvSpPr>
        <p:spPr>
          <a:xfrm>
            <a:off x="833199" y="2837378"/>
            <a:ext cx="7477601" cy="1666280"/>
          </a:xfrm>
          <a:prstGeom prst="rect">
            <a:avLst/>
          </a:prstGeom>
          <a:noFill/>
          <a:ln/>
        </p:spPr>
        <p:txBody>
          <a:bodyPr wrap="squar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 Les acquisitions de données sismiques, qu'elles soient naturelles ou artificielles, jouent un rôle essentiel dans la compréhension de la structure interne de la Terre. Ces techniques d'imagerie géophysique sont cruciales pour l'exploration pétrolière, la surveillance sismique et la gestion des risques naturels.</a:t>
            </a:r>
            <a:endParaRPr lang="en-US" sz="1750" dirty="0"/>
          </a:p>
        </p:txBody>
      </p:sp>
      <p:sp>
        <p:nvSpPr>
          <p:cNvPr id="7" name="Text 4"/>
          <p:cNvSpPr/>
          <p:nvPr/>
        </p:nvSpPr>
        <p:spPr>
          <a:xfrm>
            <a:off x="833199" y="4753570"/>
            <a:ext cx="7477601" cy="1666280"/>
          </a:xfrm>
          <a:prstGeom prst="rect">
            <a:avLst/>
          </a:prstGeom>
          <a:noFill/>
          <a:ln/>
        </p:spPr>
        <p:txBody>
          <a:bodyPr wrap="squar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Bien que nous ayons fait des progrès significatifs dans la compréhension et la prédiction des séismes, la nature imprévisible des tremblements de terre nécessite des recherches continues pour améliorer la précision de nos prédictions et ainsi mieux protéger nos communautés.</a:t>
            </a:r>
            <a:endParaRPr lang="en-US" sz="1750" dirty="0"/>
          </a:p>
        </p:txBody>
      </p:sp>
    </p:spTree>
    <p:extLst>
      <p:ext uri="{BB962C8B-B14F-4D97-AF65-F5344CB8AC3E}">
        <p14:creationId xmlns:p14="http://schemas.microsoft.com/office/powerpoint/2010/main" val="3332378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dirty="0"/>
          </a:p>
        </p:txBody>
      </p:sp>
      <p:sp>
        <p:nvSpPr>
          <p:cNvPr id="4" name="Text 2"/>
          <p:cNvSpPr/>
          <p:nvPr/>
        </p:nvSpPr>
        <p:spPr>
          <a:xfrm>
            <a:off x="2037993" y="1629251"/>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Références</a:t>
            </a:r>
            <a:endParaRPr lang="en-US" sz="4374" dirty="0"/>
          </a:p>
        </p:txBody>
      </p:sp>
      <p:sp>
        <p:nvSpPr>
          <p:cNvPr id="5" name="Text 3"/>
          <p:cNvSpPr/>
          <p:nvPr/>
        </p:nvSpPr>
        <p:spPr>
          <a:xfrm>
            <a:off x="2037993" y="2767965"/>
            <a:ext cx="10554414" cy="333256"/>
          </a:xfrm>
          <a:prstGeom prst="rect">
            <a:avLst/>
          </a:prstGeom>
          <a:noFill/>
          <a:ln/>
        </p:spPr>
        <p:txBody>
          <a:bodyPr wrap="none" rtlCol="0" anchor="t"/>
          <a:lstStyle/>
          <a:p>
            <a:pPr marL="0" indent="0">
              <a:lnSpc>
                <a:spcPts val="2624"/>
              </a:lnSpc>
              <a:buNone/>
            </a:pPr>
            <a:endParaRPr lang="en-US" sz="1750" dirty="0"/>
          </a:p>
        </p:txBody>
      </p:sp>
      <p:sp>
        <p:nvSpPr>
          <p:cNvPr id="6" name="Text 4"/>
          <p:cNvSpPr/>
          <p:nvPr/>
        </p:nvSpPr>
        <p:spPr>
          <a:xfrm>
            <a:off x="2037993" y="3351133"/>
            <a:ext cx="10554414"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3">
                  <a:extLst>
                    <a:ext uri="{A12FA001-AC4F-418D-AE19-62706E023703}">
                      <ahyp:hlinkClr xmlns:ahyp="http://schemas.microsoft.com/office/drawing/2018/hyperlinkcolor" val="tx"/>
                    </a:ext>
                  </a:extLst>
                </a:hlinkClick>
              </a:rPr>
              <a:t>Séisme</a:t>
            </a:r>
            <a:endParaRPr lang="en-US" sz="1750" dirty="0"/>
          </a:p>
        </p:txBody>
      </p:sp>
      <p:sp>
        <p:nvSpPr>
          <p:cNvPr id="7" name="Text 5"/>
          <p:cNvSpPr/>
          <p:nvPr/>
        </p:nvSpPr>
        <p:spPr>
          <a:xfrm>
            <a:off x="8395721" y="3803696"/>
            <a:ext cx="3967022"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4">
                  <a:extLst>
                    <a:ext uri="{A12FA001-AC4F-418D-AE19-62706E023703}">
                      <ahyp:hlinkClr xmlns:ahyp="http://schemas.microsoft.com/office/drawing/2018/hyperlinkcolor" val="tx"/>
                    </a:ext>
                  </a:extLst>
                </a:hlinkClick>
              </a:rPr>
              <a:t>Kaggle - Facies Classification Benchmark - SEGY</a:t>
            </a:r>
            <a:endParaRPr lang="en-US" sz="1750" dirty="0"/>
          </a:p>
        </p:txBody>
      </p:sp>
      <p:sp>
        <p:nvSpPr>
          <p:cNvPr id="8" name="Text 6"/>
          <p:cNvSpPr/>
          <p:nvPr/>
        </p:nvSpPr>
        <p:spPr>
          <a:xfrm>
            <a:off x="2037993" y="3809345"/>
            <a:ext cx="3666771"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5">
                  <a:extLst>
                    <a:ext uri="{A12FA001-AC4F-418D-AE19-62706E023703}">
                      <ahyp:hlinkClr xmlns:ahyp="http://schemas.microsoft.com/office/drawing/2018/hyperlinkcolor" val="tx"/>
                    </a:ext>
                  </a:extLst>
                </a:hlinkClick>
              </a:rPr>
              <a:t>SAGE</a:t>
            </a:r>
            <a:endParaRPr lang="en-US" sz="1750" dirty="0"/>
          </a:p>
        </p:txBody>
      </p:sp>
      <p:sp>
        <p:nvSpPr>
          <p:cNvPr id="9" name="Text 7"/>
          <p:cNvSpPr/>
          <p:nvPr/>
        </p:nvSpPr>
        <p:spPr>
          <a:xfrm>
            <a:off x="2037992" y="4267557"/>
            <a:ext cx="3666771"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6">
                  <a:extLst>
                    <a:ext uri="{A12FA001-AC4F-418D-AE19-62706E023703}">
                      <ahyp:hlinkClr xmlns:ahyp="http://schemas.microsoft.com/office/drawing/2018/hyperlinkcolor" val="tx"/>
                    </a:ext>
                  </a:extLst>
                </a:hlinkClick>
              </a:rPr>
              <a:t>Earthquake information</a:t>
            </a:r>
            <a:endParaRPr lang="en-US" sz="1750" dirty="0"/>
          </a:p>
        </p:txBody>
      </p:sp>
      <p:sp>
        <p:nvSpPr>
          <p:cNvPr id="10" name="Text 8"/>
          <p:cNvSpPr/>
          <p:nvPr/>
        </p:nvSpPr>
        <p:spPr>
          <a:xfrm>
            <a:off x="2037992" y="4755890"/>
            <a:ext cx="4526580"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7">
                  <a:extLst>
                    <a:ext uri="{A12FA001-AC4F-418D-AE19-62706E023703}">
                      <ahyp:hlinkClr xmlns:ahyp="http://schemas.microsoft.com/office/drawing/2018/hyperlinkcolor" val="tx"/>
                    </a:ext>
                  </a:extLst>
                </a:hlinkClick>
              </a:rPr>
              <a:t>Latest Earthquakes</a:t>
            </a:r>
            <a:endParaRPr lang="en-US" sz="1750" dirty="0"/>
          </a:p>
        </p:txBody>
      </p:sp>
      <p:sp>
        <p:nvSpPr>
          <p:cNvPr id="11" name="Text 9"/>
          <p:cNvSpPr/>
          <p:nvPr/>
        </p:nvSpPr>
        <p:spPr>
          <a:xfrm>
            <a:off x="2037992" y="5244223"/>
            <a:ext cx="5700288"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8">
                  <a:extLst>
                    <a:ext uri="{A12FA001-AC4F-418D-AE19-62706E023703}">
                      <ahyp:hlinkClr xmlns:ahyp="http://schemas.microsoft.com/office/drawing/2018/hyperlinkcolor" val="tx"/>
                    </a:ext>
                  </a:extLst>
                </a:hlinkClick>
              </a:rPr>
              <a:t>L’imagerie sismique pour échographier la croûte </a:t>
            </a:r>
            <a:r>
              <a:rPr lang="en-US" sz="1750" u="sng" dirty="0" err="1">
                <a:solidFill>
                  <a:srgbClr val="8C98CA"/>
                </a:solidFill>
                <a:latin typeface="Epilogue" pitchFamily="34" charset="0"/>
                <a:ea typeface="Epilogue" pitchFamily="34" charset="-122"/>
                <a:cs typeface="Epilogue" pitchFamily="34" charset="-120"/>
                <a:hlinkClick r:id="rId8">
                  <a:extLst>
                    <a:ext uri="{A12FA001-AC4F-418D-AE19-62706E023703}">
                      <ahyp:hlinkClr xmlns:ahyp="http://schemas.microsoft.com/office/drawing/2018/hyperlinkcolor" val="tx"/>
                    </a:ext>
                  </a:extLst>
                </a:hlinkClick>
              </a:rPr>
              <a:t>terrestre</a:t>
            </a:r>
            <a:endParaRPr lang="en-US" sz="1750" u="sng" dirty="0">
              <a:solidFill>
                <a:srgbClr val="8C98CA"/>
              </a:solidFill>
              <a:latin typeface="Epilogue" pitchFamily="34" charset="0"/>
              <a:ea typeface="Epilogue" pitchFamily="34" charset="-122"/>
              <a:cs typeface="Epilogue" pitchFamily="34" charset="-120"/>
            </a:endParaRPr>
          </a:p>
          <a:p>
            <a:pPr marL="0" indent="0">
              <a:lnSpc>
                <a:spcPts val="2624"/>
              </a:lnSpc>
              <a:buNone/>
            </a:pPr>
            <a:endParaRPr lang="en-US" sz="1750" dirty="0"/>
          </a:p>
        </p:txBody>
      </p:sp>
      <p:sp>
        <p:nvSpPr>
          <p:cNvPr id="14" name="Text 9">
            <a:extLst>
              <a:ext uri="{FF2B5EF4-FFF2-40B4-BE49-F238E27FC236}">
                <a16:creationId xmlns:a16="http://schemas.microsoft.com/office/drawing/2014/main" id="{CC94DB38-4BDD-E4EB-9921-CDCB4B3B471D}"/>
              </a:ext>
            </a:extLst>
          </p:cNvPr>
          <p:cNvSpPr/>
          <p:nvPr/>
        </p:nvSpPr>
        <p:spPr>
          <a:xfrm>
            <a:off x="2037992" y="5739349"/>
            <a:ext cx="3457138" cy="333256"/>
          </a:xfrm>
          <a:prstGeom prst="rect">
            <a:avLst/>
          </a:prstGeom>
          <a:noFill/>
          <a:ln/>
        </p:spPr>
        <p:txBody>
          <a:bodyPr wrap="none" rtlCol="0" anchor="t"/>
          <a:lstStyle/>
          <a:p>
            <a:pPr marL="0" indent="0">
              <a:lnSpc>
                <a:spcPts val="2624"/>
              </a:lnSpc>
              <a:buNone/>
            </a:pPr>
            <a:r>
              <a:rPr lang="en-US" sz="1750" u="sng" dirty="0">
                <a:solidFill>
                  <a:srgbClr val="8C98CA"/>
                </a:solidFill>
                <a:latin typeface="Epilogue" pitchFamily="34" charset="0"/>
                <a:ea typeface="Epilogue" pitchFamily="34" charset="-122"/>
                <a:cs typeface="Epilogue" pitchFamily="34" charset="-120"/>
                <a:hlinkClick r:id="rId9">
                  <a:extLst>
                    <a:ext uri="{A12FA001-AC4F-418D-AE19-62706E023703}">
                      <ahyp:hlinkClr xmlns:ahyp="http://schemas.microsoft.com/office/drawing/2018/hyperlinkcolor" val="tx"/>
                    </a:ext>
                  </a:extLst>
                </a:hlinkClick>
              </a:rPr>
              <a:t>https://www-ig.unil.ch/sis8f.htm</a:t>
            </a:r>
            <a:endParaRPr lang="en-US" sz="1750" u="sng" dirty="0">
              <a:solidFill>
                <a:srgbClr val="8C98CA"/>
              </a:solidFill>
              <a:latin typeface="Epilogue" pitchFamily="34" charset="0"/>
              <a:ea typeface="Epilogue" pitchFamily="34" charset="-122"/>
              <a:cs typeface="Epilogue" pitchFamily="34" charset="-120"/>
            </a:endParaRPr>
          </a:p>
          <a:p>
            <a:pPr marL="0" indent="0">
              <a:lnSpc>
                <a:spcPts val="2624"/>
              </a:lnSpc>
              <a:buNone/>
            </a:pPr>
            <a:endParaRPr lang="en-US" sz="1750" dirty="0"/>
          </a:p>
        </p:txBody>
      </p:sp>
      <p:sp>
        <p:nvSpPr>
          <p:cNvPr id="15" name="ZoneTexte 14">
            <a:extLst>
              <a:ext uri="{FF2B5EF4-FFF2-40B4-BE49-F238E27FC236}">
                <a16:creationId xmlns:a16="http://schemas.microsoft.com/office/drawing/2014/main" id="{EA83640E-0A8F-A8E3-42AA-411404C5C2CE}"/>
              </a:ext>
            </a:extLst>
          </p:cNvPr>
          <p:cNvSpPr txBox="1"/>
          <p:nvPr/>
        </p:nvSpPr>
        <p:spPr>
          <a:xfrm>
            <a:off x="2037992" y="6221849"/>
            <a:ext cx="4462818" cy="369332"/>
          </a:xfrm>
          <a:prstGeom prst="rect">
            <a:avLst/>
          </a:prstGeom>
          <a:noFill/>
        </p:spPr>
        <p:txBody>
          <a:bodyPr wrap="square" rtlCol="0">
            <a:spAutoFit/>
          </a:bodyPr>
          <a:lstStyle/>
          <a:p>
            <a:r>
              <a:rPr lang="fr-FR" dirty="0">
                <a:solidFill>
                  <a:srgbClr val="8C98CA"/>
                </a:solidFill>
                <a:hlinkClick r:id="rId10">
                  <a:extLst>
                    <a:ext uri="{A12FA001-AC4F-418D-AE19-62706E023703}">
                      <ahyp:hlinkClr xmlns:ahyp="http://schemas.microsoft.com/office/drawing/2018/hyperlinkcolor" val="tx"/>
                    </a:ext>
                  </a:extLst>
                </a:hlinkClick>
              </a:rPr>
              <a:t>Matplotlib.pyplot.imshow</a:t>
            </a:r>
            <a:endParaRPr lang="fr-FR" dirty="0">
              <a:solidFill>
                <a:srgbClr val="8C98CA"/>
              </a:solidFill>
            </a:endParaRPr>
          </a:p>
        </p:txBody>
      </p:sp>
      <p:sp>
        <p:nvSpPr>
          <p:cNvPr id="16" name="ZoneTexte 15">
            <a:extLst>
              <a:ext uri="{FF2B5EF4-FFF2-40B4-BE49-F238E27FC236}">
                <a16:creationId xmlns:a16="http://schemas.microsoft.com/office/drawing/2014/main" id="{38E60CFF-21CA-CF12-99ED-F42D6A9F4F73}"/>
              </a:ext>
            </a:extLst>
          </p:cNvPr>
          <p:cNvSpPr txBox="1"/>
          <p:nvPr/>
        </p:nvSpPr>
        <p:spPr>
          <a:xfrm>
            <a:off x="2037992" y="6707148"/>
            <a:ext cx="3684896" cy="369332"/>
          </a:xfrm>
          <a:prstGeom prst="rect">
            <a:avLst/>
          </a:prstGeom>
          <a:noFill/>
        </p:spPr>
        <p:txBody>
          <a:bodyPr wrap="square" rtlCol="0">
            <a:spAutoFit/>
          </a:bodyPr>
          <a:lstStyle/>
          <a:p>
            <a:r>
              <a:rPr lang="fr-FR" dirty="0">
                <a:solidFill>
                  <a:srgbClr val="8C98CA"/>
                </a:solidFill>
                <a:hlinkClick r:id="rId11">
                  <a:extLst>
                    <a:ext uri="{A12FA001-AC4F-418D-AE19-62706E023703}">
                      <ahyp:hlinkClr xmlns:ahyp="http://schemas.microsoft.com/office/drawing/2018/hyperlinkcolor" val="tx"/>
                    </a:ext>
                  </a:extLst>
                </a:hlinkClick>
              </a:rPr>
              <a:t>Segyio doc</a:t>
            </a:r>
            <a:endParaRPr lang="fr-FR" dirty="0">
              <a:solidFill>
                <a:srgbClr val="8C98CA"/>
              </a:solidFill>
            </a:endParaRPr>
          </a:p>
        </p:txBody>
      </p:sp>
      <p:sp>
        <p:nvSpPr>
          <p:cNvPr id="17" name="ZoneTexte 16">
            <a:extLst>
              <a:ext uri="{FF2B5EF4-FFF2-40B4-BE49-F238E27FC236}">
                <a16:creationId xmlns:a16="http://schemas.microsoft.com/office/drawing/2014/main" id="{37E07A5C-94A5-A3A9-B411-E7DAFDD35794}"/>
              </a:ext>
            </a:extLst>
          </p:cNvPr>
          <p:cNvSpPr txBox="1"/>
          <p:nvPr/>
        </p:nvSpPr>
        <p:spPr>
          <a:xfrm>
            <a:off x="4815483" y="1821115"/>
            <a:ext cx="5923128" cy="369332"/>
          </a:xfrm>
          <a:prstGeom prst="rect">
            <a:avLst/>
          </a:prstGeom>
          <a:noFill/>
        </p:spPr>
        <p:txBody>
          <a:bodyPr wrap="square" rtlCol="0">
            <a:spAutoFit/>
          </a:bodyPr>
          <a:lstStyle/>
          <a:p>
            <a:r>
              <a:rPr lang="fr-FR" dirty="0">
                <a:solidFill>
                  <a:srgbClr val="8C98CA"/>
                </a:solidFill>
                <a:hlinkClick r:id="rId12">
                  <a:extLst>
                    <a:ext uri="{A12FA001-AC4F-418D-AE19-62706E023703}">
                      <ahyp:hlinkClr xmlns:ahyp="http://schemas.microsoft.com/office/drawing/2018/hyperlinkcolor" val="tx"/>
                    </a:ext>
                  </a:extLst>
                </a:hlinkClick>
              </a:rPr>
              <a:t>Github – ML Project (facies_classification_benchmark</a:t>
            </a:r>
            <a:r>
              <a:rPr lang="fr-FR" dirty="0">
                <a:solidFill>
                  <a:srgbClr val="8C98CA"/>
                </a:solidFill>
              </a:rPr>
              <a:t>)</a:t>
            </a:r>
          </a:p>
        </p:txBody>
      </p:sp>
      <p:sp>
        <p:nvSpPr>
          <p:cNvPr id="18" name="ZoneTexte 17">
            <a:extLst>
              <a:ext uri="{FF2B5EF4-FFF2-40B4-BE49-F238E27FC236}">
                <a16:creationId xmlns:a16="http://schemas.microsoft.com/office/drawing/2014/main" id="{621EF977-0263-C6C1-8538-98A301C7C7E6}"/>
              </a:ext>
            </a:extLst>
          </p:cNvPr>
          <p:cNvSpPr txBox="1"/>
          <p:nvPr/>
        </p:nvSpPr>
        <p:spPr>
          <a:xfrm>
            <a:off x="8661852" y="3351133"/>
            <a:ext cx="3930555" cy="369332"/>
          </a:xfrm>
          <a:prstGeom prst="rect">
            <a:avLst/>
          </a:prstGeom>
          <a:noFill/>
        </p:spPr>
        <p:txBody>
          <a:bodyPr wrap="square" rtlCol="0">
            <a:spAutoFit/>
          </a:bodyPr>
          <a:lstStyle/>
          <a:p>
            <a:r>
              <a:rPr lang="fr-FR" b="1" dirty="0">
                <a:solidFill>
                  <a:srgbClr val="8C98CA"/>
                </a:solidFill>
              </a:rPr>
              <a:t>- Étude de cas</a:t>
            </a:r>
            <a:r>
              <a:rPr lang="fr-FR" b="1" dirty="0">
                <a:solidFill>
                  <a:srgbClr val="8C98CA"/>
                </a:solidFill>
                <a:sym typeface="Wingdings" pitchFamily="2" charset="2"/>
              </a:rPr>
              <a:t> (Pays-Bas):</a:t>
            </a:r>
            <a:endParaRPr lang="fr-FR" b="1" dirty="0">
              <a:solidFill>
                <a:srgbClr val="8C98CA"/>
              </a:solidFill>
            </a:endParaRPr>
          </a:p>
        </p:txBody>
      </p:sp>
      <p:sp>
        <p:nvSpPr>
          <p:cNvPr id="19" name="ZoneTexte 18">
            <a:extLst>
              <a:ext uri="{FF2B5EF4-FFF2-40B4-BE49-F238E27FC236}">
                <a16:creationId xmlns:a16="http://schemas.microsoft.com/office/drawing/2014/main" id="{5AC1A800-6498-E503-8A33-A689B096C9ED}"/>
              </a:ext>
            </a:extLst>
          </p:cNvPr>
          <p:cNvSpPr txBox="1"/>
          <p:nvPr/>
        </p:nvSpPr>
        <p:spPr>
          <a:xfrm>
            <a:off x="8395721" y="5171251"/>
            <a:ext cx="3857840" cy="369226"/>
          </a:xfrm>
          <a:prstGeom prst="rect">
            <a:avLst/>
          </a:prstGeom>
          <a:noFill/>
        </p:spPr>
        <p:txBody>
          <a:bodyPr wrap="square" rtlCol="0">
            <a:spAutoFit/>
          </a:bodyPr>
          <a:lstStyle/>
          <a:p>
            <a:r>
              <a:rPr lang="fr-FR" dirty="0">
                <a:solidFill>
                  <a:srgbClr val="8C98CA"/>
                </a:solidFill>
                <a:hlinkClick r:id="rId13">
                  <a:extLst>
                    <a:ext uri="{A12FA001-AC4F-418D-AE19-62706E023703}">
                      <ahyp:hlinkClr xmlns:ahyp="http://schemas.microsoft.com/office/drawing/2018/hyperlinkcolor" val="tx"/>
                    </a:ext>
                  </a:extLst>
                </a:hlinkClick>
              </a:rPr>
              <a:t>Original </a:t>
            </a:r>
            <a:r>
              <a:rPr lang="fr-FR" dirty="0" err="1">
                <a:solidFill>
                  <a:srgbClr val="8C98CA"/>
                </a:solidFill>
                <a:hlinkClick r:id="rId13">
                  <a:extLst>
                    <a:ext uri="{A12FA001-AC4F-418D-AE19-62706E023703}">
                      <ahyp:hlinkClr xmlns:ahyp="http://schemas.microsoft.com/office/drawing/2018/hyperlinkcolor" val="tx"/>
                    </a:ext>
                  </a:extLst>
                </a:hlinkClick>
              </a:rPr>
              <a:t>Dataset</a:t>
            </a:r>
            <a:endParaRPr lang="fr-FR" dirty="0">
              <a:solidFill>
                <a:srgbClr val="8C98CA"/>
              </a:solidFill>
            </a:endParaRPr>
          </a:p>
        </p:txBody>
      </p:sp>
      <p:sp>
        <p:nvSpPr>
          <p:cNvPr id="20" name="ZoneTexte 19">
            <a:extLst>
              <a:ext uri="{FF2B5EF4-FFF2-40B4-BE49-F238E27FC236}">
                <a16:creationId xmlns:a16="http://schemas.microsoft.com/office/drawing/2014/main" id="{56D2BE16-7CA8-295B-6B1B-D71E81C11747}"/>
              </a:ext>
            </a:extLst>
          </p:cNvPr>
          <p:cNvSpPr txBox="1"/>
          <p:nvPr/>
        </p:nvSpPr>
        <p:spPr>
          <a:xfrm>
            <a:off x="8395721" y="4261907"/>
            <a:ext cx="3487004" cy="369332"/>
          </a:xfrm>
          <a:prstGeom prst="rect">
            <a:avLst/>
          </a:prstGeom>
          <a:noFill/>
        </p:spPr>
        <p:txBody>
          <a:bodyPr wrap="square" rtlCol="0">
            <a:spAutoFit/>
          </a:bodyPr>
          <a:lstStyle/>
          <a:p>
            <a:r>
              <a:rPr lang="fr-FR" dirty="0">
                <a:solidFill>
                  <a:srgbClr val="8C98CA"/>
                </a:solidFill>
                <a:hlinkClick r:id="rId14">
                  <a:extLst>
                    <a:ext uri="{A12FA001-AC4F-418D-AE19-62706E023703}">
                      <ahyp:hlinkClr xmlns:ahyp="http://schemas.microsoft.com/office/drawing/2018/hyperlinkcolor" val="tx"/>
                    </a:ext>
                  </a:extLst>
                </a:hlinkClick>
              </a:rPr>
              <a:t>Kaggle - notebook test</a:t>
            </a:r>
            <a:endParaRPr lang="fr-FR" dirty="0">
              <a:solidFill>
                <a:srgbClr val="8C98CA"/>
              </a:solidFill>
            </a:endParaRPr>
          </a:p>
        </p:txBody>
      </p:sp>
      <p:sp>
        <p:nvSpPr>
          <p:cNvPr id="12" name="ZoneTexte 11">
            <a:extLst>
              <a:ext uri="{FF2B5EF4-FFF2-40B4-BE49-F238E27FC236}">
                <a16:creationId xmlns:a16="http://schemas.microsoft.com/office/drawing/2014/main" id="{D66B98CD-B17F-87C8-FE3A-D63FA4FC771E}"/>
              </a:ext>
            </a:extLst>
          </p:cNvPr>
          <p:cNvSpPr txBox="1"/>
          <p:nvPr/>
        </p:nvSpPr>
        <p:spPr>
          <a:xfrm>
            <a:off x="2027331" y="7140957"/>
            <a:ext cx="3835688" cy="369332"/>
          </a:xfrm>
          <a:prstGeom prst="rect">
            <a:avLst/>
          </a:prstGeom>
          <a:noFill/>
        </p:spPr>
        <p:txBody>
          <a:bodyPr wrap="square" rtlCol="0">
            <a:spAutoFit/>
          </a:bodyPr>
          <a:lstStyle/>
          <a:p>
            <a:r>
              <a:rPr lang="fr-FR" dirty="0">
                <a:solidFill>
                  <a:srgbClr val="8C98CA"/>
                </a:solidFill>
                <a:hlinkClick r:id="rId15">
                  <a:extLst>
                    <a:ext uri="{A12FA001-AC4F-418D-AE19-62706E023703}">
                      <ahyp:hlinkClr xmlns:ahyp="http://schemas.microsoft.com/office/drawing/2018/hyperlinkcolor" val="tx"/>
                    </a:ext>
                  </a:extLst>
                </a:hlinkClick>
              </a:rPr>
              <a:t>Data World</a:t>
            </a:r>
            <a:endParaRPr lang="fr-FR" dirty="0">
              <a:solidFill>
                <a:srgbClr val="8C98CA"/>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2934414"/>
            <a:ext cx="8193762"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La Sismologie, qu’est que c’est?</a:t>
            </a:r>
            <a:endParaRPr lang="en-US" sz="4374" dirty="0"/>
          </a:p>
        </p:txBody>
      </p:sp>
      <p:sp>
        <p:nvSpPr>
          <p:cNvPr id="6" name="Text 3"/>
          <p:cNvSpPr/>
          <p:nvPr/>
        </p:nvSpPr>
        <p:spPr>
          <a:xfrm>
            <a:off x="4490799" y="3962043"/>
            <a:ext cx="9306401" cy="1333024"/>
          </a:xfrm>
          <a:prstGeom prst="rect">
            <a:avLst/>
          </a:prstGeom>
          <a:noFill/>
          <a:ln/>
        </p:spPr>
        <p:txBody>
          <a:bodyPr wrap="squar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Science qui se </a:t>
            </a:r>
            <a:r>
              <a:rPr lang="en-US" sz="1750" dirty="0" err="1">
                <a:solidFill>
                  <a:srgbClr val="EBECEF"/>
                </a:solidFill>
                <a:latin typeface="Epilogue" pitchFamily="34" charset="0"/>
                <a:ea typeface="Epilogue" pitchFamily="34" charset="-122"/>
                <a:cs typeface="Epilogue" pitchFamily="34" charset="-120"/>
              </a:rPr>
              <a:t>concentre</a:t>
            </a:r>
            <a:r>
              <a:rPr lang="en-US" sz="1750" dirty="0">
                <a:solidFill>
                  <a:srgbClr val="EBECEF"/>
                </a:solidFill>
                <a:latin typeface="Epilogue" pitchFamily="34" charset="0"/>
                <a:ea typeface="Epilogue" pitchFamily="34" charset="-122"/>
                <a:cs typeface="Epilogue" pitchFamily="34" charset="-120"/>
              </a:rPr>
              <a:t> sur </a:t>
            </a:r>
            <a:r>
              <a:rPr lang="en-US" sz="1750" dirty="0" err="1">
                <a:solidFill>
                  <a:srgbClr val="EBECEF"/>
                </a:solidFill>
                <a:latin typeface="Epilogue" pitchFamily="34" charset="0"/>
                <a:ea typeface="Epilogue" pitchFamily="34" charset="-122"/>
                <a:cs typeface="Epilogue" pitchFamily="34" charset="-120"/>
              </a:rPr>
              <a:t>l'étude</a:t>
            </a:r>
            <a:r>
              <a:rPr lang="en-US" sz="1750" dirty="0">
                <a:solidFill>
                  <a:srgbClr val="EBECEF"/>
                </a:solidFill>
                <a:latin typeface="Epilogue" pitchFamily="34" charset="0"/>
                <a:ea typeface="Epilogue" pitchFamily="34" charset="-122"/>
                <a:cs typeface="Epilogue" pitchFamily="34" charset="-120"/>
              </a:rPr>
              <a:t> des </a:t>
            </a:r>
            <a:r>
              <a:rPr lang="en-US" sz="1750" dirty="0" err="1">
                <a:solidFill>
                  <a:srgbClr val="EBECEF"/>
                </a:solidFill>
                <a:latin typeface="Epilogue" pitchFamily="34" charset="0"/>
                <a:ea typeface="Epilogue" pitchFamily="34" charset="-122"/>
                <a:cs typeface="Epilogue" pitchFamily="34" charset="-120"/>
              </a:rPr>
              <a:t>séismes</a:t>
            </a:r>
            <a:r>
              <a:rPr lang="en-US" sz="1750" dirty="0">
                <a:solidFill>
                  <a:srgbClr val="EBECEF"/>
                </a:solidFill>
                <a:latin typeface="Epilogue" pitchFamily="34" charset="0"/>
                <a:ea typeface="Epilogue" pitchFamily="34" charset="-122"/>
                <a:cs typeface="Epilogue" pitchFamily="34" charset="-120"/>
              </a:rPr>
              <a:t> (origine, propagation, </a:t>
            </a:r>
            <a:r>
              <a:rPr lang="en-US" sz="1750" dirty="0" err="1">
                <a:solidFill>
                  <a:srgbClr val="EBECEF"/>
                </a:solidFill>
                <a:latin typeface="Epilogue" pitchFamily="34" charset="0"/>
                <a:ea typeface="Epilogue" pitchFamily="34" charset="-122"/>
                <a:cs typeface="Epilogue" pitchFamily="34" charset="-120"/>
              </a:rPr>
              <a:t>conséquences</a:t>
            </a:r>
            <a:r>
              <a:rPr lang="en-US" sz="1750" dirty="0">
                <a:solidFill>
                  <a:srgbClr val="EBECEF"/>
                </a:solidFill>
                <a:latin typeface="Epilogue" pitchFamily="34" charset="0"/>
                <a:ea typeface="Epilogue" pitchFamily="34" charset="-122"/>
                <a:cs typeface="Epilogue" pitchFamily="34" charset="-120"/>
              </a:rPr>
              <a:t>, previsions) </a:t>
            </a:r>
            <a:r>
              <a:rPr lang="en-US" sz="1750" dirty="0" err="1">
                <a:solidFill>
                  <a:srgbClr val="EBECEF"/>
                </a:solidFill>
                <a:latin typeface="Epilogue" pitchFamily="34" charset="0"/>
                <a:ea typeface="Epilogue" pitchFamily="34" charset="-122"/>
                <a:cs typeface="Epilogue" pitchFamily="34" charset="-120"/>
              </a:rPr>
              <a:t>ainsi</a:t>
            </a:r>
            <a:r>
              <a:rPr lang="en-US" sz="1750" dirty="0">
                <a:solidFill>
                  <a:srgbClr val="EBECEF"/>
                </a:solidFill>
                <a:latin typeface="Epilogue" pitchFamily="34" charset="0"/>
                <a:ea typeface="Epilogue" pitchFamily="34" charset="-122"/>
                <a:cs typeface="Epilogue" pitchFamily="34" charset="-120"/>
              </a:rPr>
              <a:t> que sur </a:t>
            </a:r>
            <a:r>
              <a:rPr lang="en-US" sz="1750" dirty="0" err="1">
                <a:solidFill>
                  <a:srgbClr val="EBECEF"/>
                </a:solidFill>
                <a:latin typeface="Epilogue" pitchFamily="34" charset="0"/>
                <a:ea typeface="Epilogue" pitchFamily="34" charset="-122"/>
                <a:cs typeface="Epilogue" pitchFamily="34" charset="-120"/>
              </a:rPr>
              <a:t>toute</a:t>
            </a:r>
            <a:r>
              <a:rPr lang="en-US" sz="1750" dirty="0">
                <a:solidFill>
                  <a:srgbClr val="EBECEF"/>
                </a:solidFill>
                <a:latin typeface="Epilogue" pitchFamily="34" charset="0"/>
                <a:ea typeface="Epilogue" pitchFamily="34" charset="-122"/>
                <a:cs typeface="Epilogue" pitchFamily="34" charset="-120"/>
              </a:rPr>
              <a:t> vibration de </a:t>
            </a:r>
            <a:r>
              <a:rPr lang="en-US" sz="1750" dirty="0" err="1">
                <a:solidFill>
                  <a:srgbClr val="EBECEF"/>
                </a:solidFill>
                <a:latin typeface="Epilogue" pitchFamily="34" charset="0"/>
                <a:ea typeface="Epilogue" pitchFamily="34" charset="-122"/>
                <a:cs typeface="Epilogue" pitchFamily="34" charset="-120"/>
              </a:rPr>
              <a:t>l'écorce</a:t>
            </a:r>
            <a:r>
              <a:rPr lang="en-US" sz="1750" dirty="0">
                <a:solidFill>
                  <a:srgbClr val="EBECEF"/>
                </a:solidFill>
                <a:latin typeface="Epilogue" pitchFamily="34" charset="0"/>
                <a:ea typeface="Epilogue" pitchFamily="34" charset="-122"/>
                <a:cs typeface="Epilogue" pitchFamily="34" charset="-120"/>
              </a:rPr>
              <a:t> </a:t>
            </a:r>
            <a:r>
              <a:rPr lang="en-US" sz="1750" dirty="0" err="1">
                <a:solidFill>
                  <a:srgbClr val="EBECEF"/>
                </a:solidFill>
                <a:latin typeface="Epilogue" pitchFamily="34" charset="0"/>
                <a:ea typeface="Epilogue" pitchFamily="34" charset="-122"/>
                <a:cs typeface="Epilogue" pitchFamily="34" charset="-120"/>
              </a:rPr>
              <a:t>terrestre</a:t>
            </a:r>
            <a:r>
              <a:rPr lang="en-US" sz="1750" dirty="0">
                <a:solidFill>
                  <a:srgbClr val="EBECEF"/>
                </a:solidFill>
                <a:latin typeface="Epilogue" pitchFamily="34" charset="0"/>
                <a:ea typeface="Epilogue" pitchFamily="34" charset="-122"/>
                <a:cs typeface="Epilogue" pitchFamily="34" charset="-120"/>
              </a:rPr>
              <a:t> </a:t>
            </a:r>
            <a:r>
              <a:rPr lang="en-US" sz="1750" dirty="0" err="1">
                <a:solidFill>
                  <a:srgbClr val="EBECEF"/>
                </a:solidFill>
                <a:latin typeface="Epilogue" pitchFamily="34" charset="0"/>
                <a:ea typeface="Epilogue" pitchFamily="34" charset="-122"/>
                <a:cs typeface="Epilogue" pitchFamily="34" charset="-120"/>
              </a:rPr>
              <a:t>ou</a:t>
            </a:r>
            <a:r>
              <a:rPr lang="en-US" sz="1750" dirty="0">
                <a:solidFill>
                  <a:srgbClr val="EBECEF"/>
                </a:solidFill>
                <a:latin typeface="Epilogue" pitchFamily="34" charset="0"/>
                <a:ea typeface="Epilogue" pitchFamily="34" charset="-122"/>
                <a:cs typeface="Epilogue" pitchFamily="34" charset="-120"/>
              </a:rPr>
              <a:t> </a:t>
            </a:r>
            <a:r>
              <a:rPr lang="fr-FR" sz="1750" dirty="0">
                <a:solidFill>
                  <a:srgbClr val="EBECEF"/>
                </a:solidFill>
                <a:latin typeface="Epilogue" pitchFamily="34" charset="0"/>
                <a:ea typeface="Epilogue" pitchFamily="34" charset="-122"/>
                <a:cs typeface="Epilogue" pitchFamily="34" charset="-120"/>
              </a:rPr>
              <a:t>les secousses intentionnellement déclenchées.</a:t>
            </a:r>
          </a:p>
          <a:p>
            <a:pPr>
              <a:lnSpc>
                <a:spcPts val="2624"/>
              </a:lnSpc>
            </a:pPr>
            <a:r>
              <a:rPr lang="en-US" sz="1750" dirty="0" err="1">
                <a:solidFill>
                  <a:srgbClr val="EBECEF"/>
                </a:solidFill>
                <a:latin typeface="Epilogue" pitchFamily="34" charset="0"/>
                <a:ea typeface="Epilogue" pitchFamily="34" charset="-122"/>
                <a:cs typeface="Epilogue" pitchFamily="34" charset="-120"/>
              </a:rPr>
              <a:t>Ces</a:t>
            </a:r>
            <a:r>
              <a:rPr lang="en-US" sz="1750" dirty="0">
                <a:solidFill>
                  <a:srgbClr val="EBECEF"/>
                </a:solidFill>
                <a:latin typeface="Epilogue" pitchFamily="34" charset="0"/>
                <a:ea typeface="Epilogue" pitchFamily="34" charset="-122"/>
                <a:cs typeface="Epilogue" pitchFamily="34" charset="-120"/>
              </a:rPr>
              <a:t> études </a:t>
            </a:r>
            <a:r>
              <a:rPr lang="en-US" sz="1750" dirty="0" err="1">
                <a:solidFill>
                  <a:srgbClr val="EBECEF"/>
                </a:solidFill>
                <a:latin typeface="Epilogue" pitchFamily="34" charset="0"/>
                <a:ea typeface="Epilogue" pitchFamily="34" charset="-122"/>
                <a:cs typeface="Epilogue" pitchFamily="34" charset="-120"/>
              </a:rPr>
              <a:t>permettent</a:t>
            </a:r>
            <a:r>
              <a:rPr lang="en-US" sz="1750" dirty="0">
                <a:solidFill>
                  <a:srgbClr val="EBECEF"/>
                </a:solidFill>
                <a:latin typeface="Epilogue" pitchFamily="34" charset="0"/>
                <a:ea typeface="Epilogue" pitchFamily="34" charset="-122"/>
                <a:cs typeface="Epilogue" pitchFamily="34" charset="-120"/>
              </a:rPr>
              <a:t>  </a:t>
            </a:r>
            <a:r>
              <a:rPr lang="en-US" sz="1750" dirty="0" err="1">
                <a:solidFill>
                  <a:srgbClr val="EBECEF"/>
                </a:solidFill>
                <a:latin typeface="Epilogue" pitchFamily="34" charset="0"/>
                <a:ea typeface="Epilogue" pitchFamily="34" charset="-122"/>
                <a:cs typeface="Epilogue" pitchFamily="34" charset="-120"/>
              </a:rPr>
              <a:t>également</a:t>
            </a:r>
            <a:r>
              <a:rPr lang="en-US" sz="1750" dirty="0">
                <a:solidFill>
                  <a:srgbClr val="EBECEF"/>
                </a:solidFill>
                <a:latin typeface="Epilogue" pitchFamily="34" charset="0"/>
                <a:ea typeface="Epilogue" pitchFamily="34" charset="-122"/>
                <a:cs typeface="Epilogue" pitchFamily="34" charset="-120"/>
              </a:rPr>
              <a:t> </a:t>
            </a:r>
            <a:r>
              <a:rPr lang="en-US" sz="1750" dirty="0" err="1">
                <a:solidFill>
                  <a:srgbClr val="EBECEF"/>
                </a:solidFill>
                <a:latin typeface="Epilogue" pitchFamily="34" charset="0"/>
                <a:ea typeface="Epilogue" pitchFamily="34" charset="-122"/>
                <a:cs typeface="Epilogue" pitchFamily="34" charset="-120"/>
              </a:rPr>
              <a:t>d’en</a:t>
            </a:r>
            <a:r>
              <a:rPr lang="en-US" sz="1750" dirty="0">
                <a:solidFill>
                  <a:srgbClr val="EBECEF"/>
                </a:solidFill>
                <a:latin typeface="Epilogue" pitchFamily="34" charset="0"/>
                <a:ea typeface="Epilogue" pitchFamily="34" charset="-122"/>
                <a:cs typeface="Epilogue" pitchFamily="34" charset="-120"/>
              </a:rPr>
              <a:t> </a:t>
            </a:r>
            <a:r>
              <a:rPr lang="fr-FR" sz="1750" dirty="0">
                <a:solidFill>
                  <a:srgbClr val="EBECEF"/>
                </a:solidFill>
                <a:latin typeface="Epilogue" pitchFamily="34" charset="0"/>
                <a:ea typeface="Epilogue" pitchFamily="34" charset="-122"/>
                <a:cs typeface="Epilogue" pitchFamily="34" charset="-120"/>
              </a:rPr>
              <a:t>apprendre davantage sur la structure interne de la Terre.</a:t>
            </a:r>
            <a:endParaRPr lang="en-US" sz="1750" dirty="0">
              <a:solidFill>
                <a:srgbClr val="EBECEF"/>
              </a:solidFill>
              <a:latin typeface="Epilogue" pitchFamily="34" charset="0"/>
              <a:ea typeface="Epilogue" pitchFamily="34" charset="-122"/>
              <a:cs typeface="Epilogue" pitchFamily="34" charset="-12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7620" y="0"/>
            <a:ext cx="14630400" cy="8484394"/>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7620" y="0"/>
            <a:ext cx="3657600" cy="8484394"/>
          </a:xfrm>
          <a:prstGeom prst="rect">
            <a:avLst/>
          </a:prstGeom>
        </p:spPr>
      </p:pic>
      <p:sp>
        <p:nvSpPr>
          <p:cNvPr id="5" name="Text 2"/>
          <p:cNvSpPr/>
          <p:nvPr/>
        </p:nvSpPr>
        <p:spPr>
          <a:xfrm>
            <a:off x="5449967" y="427673"/>
            <a:ext cx="3888462" cy="486013"/>
          </a:xfrm>
          <a:prstGeom prst="rect">
            <a:avLst/>
          </a:prstGeom>
          <a:noFill/>
          <a:ln/>
        </p:spPr>
        <p:txBody>
          <a:bodyPr wrap="none" rtlCol="0" anchor="t"/>
          <a:lstStyle/>
          <a:p>
            <a:pPr marL="0" indent="0">
              <a:lnSpc>
                <a:spcPts val="3827"/>
              </a:lnSpc>
              <a:buNone/>
            </a:pPr>
            <a:r>
              <a:rPr lang="en-US" sz="3062" dirty="0">
                <a:solidFill>
                  <a:srgbClr val="FFFFFF"/>
                </a:solidFill>
                <a:latin typeface="Fraunces" pitchFamily="34" charset="0"/>
                <a:ea typeface="Fraunces" pitchFamily="34" charset="-122"/>
                <a:cs typeface="Fraunces" pitchFamily="34" charset="-120"/>
              </a:rPr>
              <a:t>Types des séismes </a:t>
            </a:r>
            <a:endParaRPr lang="en-US" sz="3062" dirty="0"/>
          </a:p>
        </p:txBody>
      </p:sp>
      <p:sp>
        <p:nvSpPr>
          <p:cNvPr id="6" name="Text 3"/>
          <p:cNvSpPr/>
          <p:nvPr/>
        </p:nvSpPr>
        <p:spPr>
          <a:xfrm>
            <a:off x="5449967" y="1146929"/>
            <a:ext cx="3888462" cy="486013"/>
          </a:xfrm>
          <a:prstGeom prst="rect">
            <a:avLst/>
          </a:prstGeom>
          <a:noFill/>
          <a:ln/>
        </p:spPr>
        <p:txBody>
          <a:bodyPr wrap="none" rtlCol="0" anchor="t"/>
          <a:lstStyle/>
          <a:p>
            <a:pPr marL="0" indent="0">
              <a:lnSpc>
                <a:spcPts val="3827"/>
              </a:lnSpc>
              <a:buNone/>
            </a:pPr>
            <a:r>
              <a:rPr lang="en-US" sz="3062" dirty="0">
                <a:solidFill>
                  <a:srgbClr val="FFFFFF"/>
                </a:solidFill>
                <a:latin typeface="Fraunces" pitchFamily="34" charset="0"/>
                <a:ea typeface="Fraunces" pitchFamily="34" charset="-122"/>
                <a:cs typeface="Fraunces" pitchFamily="34" charset="-120"/>
              </a:rPr>
              <a:t>Naturels :</a:t>
            </a:r>
            <a:endParaRPr lang="en-US" sz="3062" dirty="0"/>
          </a:p>
        </p:txBody>
      </p:sp>
      <p:sp>
        <p:nvSpPr>
          <p:cNvPr id="7" name="Shape 4"/>
          <p:cNvSpPr/>
          <p:nvPr/>
        </p:nvSpPr>
        <p:spPr>
          <a:xfrm>
            <a:off x="5667732" y="1866186"/>
            <a:ext cx="31075" cy="6190536"/>
          </a:xfrm>
          <a:prstGeom prst="roundRect">
            <a:avLst>
              <a:gd name="adj" fmla="val 225238"/>
            </a:avLst>
          </a:prstGeom>
          <a:solidFill>
            <a:srgbClr val="414A70"/>
          </a:solidFill>
          <a:ln/>
        </p:spPr>
        <p:txBody>
          <a:bodyPr/>
          <a:lstStyle/>
          <a:p>
            <a:endParaRPr lang="fr-FR"/>
          </a:p>
        </p:txBody>
      </p:sp>
      <p:sp>
        <p:nvSpPr>
          <p:cNvPr id="8" name="Shape 5"/>
          <p:cNvSpPr/>
          <p:nvPr/>
        </p:nvSpPr>
        <p:spPr>
          <a:xfrm>
            <a:off x="5858173" y="2200454"/>
            <a:ext cx="544354" cy="31075"/>
          </a:xfrm>
          <a:prstGeom prst="roundRect">
            <a:avLst>
              <a:gd name="adj" fmla="val 225238"/>
            </a:avLst>
          </a:prstGeom>
          <a:solidFill>
            <a:srgbClr val="414A70"/>
          </a:solidFill>
          <a:ln/>
        </p:spPr>
        <p:txBody>
          <a:bodyPr/>
          <a:lstStyle/>
          <a:p>
            <a:endParaRPr lang="fr-FR"/>
          </a:p>
        </p:txBody>
      </p:sp>
      <p:sp>
        <p:nvSpPr>
          <p:cNvPr id="9" name="Shape 6"/>
          <p:cNvSpPr/>
          <p:nvPr/>
        </p:nvSpPr>
        <p:spPr>
          <a:xfrm>
            <a:off x="5508248" y="2041088"/>
            <a:ext cx="349925" cy="349925"/>
          </a:xfrm>
          <a:prstGeom prst="roundRect">
            <a:avLst>
              <a:gd name="adj" fmla="val 20002"/>
            </a:avLst>
          </a:prstGeom>
          <a:solidFill>
            <a:srgbClr val="283157"/>
          </a:solidFill>
          <a:ln w="7620">
            <a:solidFill>
              <a:srgbClr val="414A70"/>
            </a:solidFill>
            <a:prstDash val="solid"/>
          </a:ln>
        </p:spPr>
        <p:txBody>
          <a:bodyPr/>
          <a:lstStyle/>
          <a:p>
            <a:endParaRPr lang="fr-FR"/>
          </a:p>
        </p:txBody>
      </p:sp>
      <p:sp>
        <p:nvSpPr>
          <p:cNvPr id="10" name="Text 7"/>
          <p:cNvSpPr/>
          <p:nvPr/>
        </p:nvSpPr>
        <p:spPr>
          <a:xfrm>
            <a:off x="5629692" y="2070140"/>
            <a:ext cx="107037"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1</a:t>
            </a:r>
            <a:endParaRPr lang="en-US" sz="1837" dirty="0"/>
          </a:p>
        </p:txBody>
      </p:sp>
      <p:sp>
        <p:nvSpPr>
          <p:cNvPr id="11" name="Text 8"/>
          <p:cNvSpPr/>
          <p:nvPr/>
        </p:nvSpPr>
        <p:spPr>
          <a:xfrm>
            <a:off x="6538674" y="2021681"/>
            <a:ext cx="2126337"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Tremblements de terre</a:t>
            </a:r>
            <a:endParaRPr lang="en-US" sz="1531" dirty="0"/>
          </a:p>
        </p:txBody>
      </p:sp>
      <p:sp>
        <p:nvSpPr>
          <p:cNvPr id="12" name="Text 9"/>
          <p:cNvSpPr/>
          <p:nvPr/>
        </p:nvSpPr>
        <p:spPr>
          <a:xfrm>
            <a:off x="6538674" y="2357914"/>
            <a:ext cx="6299359" cy="466487"/>
          </a:xfrm>
          <a:prstGeom prst="rect">
            <a:avLst/>
          </a:prstGeom>
          <a:noFill/>
          <a:ln/>
        </p:spPr>
        <p:txBody>
          <a:bodyPr wrap="square" rtlCol="0" anchor="t"/>
          <a:lstStyle/>
          <a:p>
            <a:pPr marL="0" indent="0" algn="l">
              <a:lnSpc>
                <a:spcPts val="1837"/>
              </a:lnSpc>
              <a:buNone/>
            </a:pPr>
            <a:r>
              <a:rPr lang="en-US" sz="1225" dirty="0" err="1">
                <a:solidFill>
                  <a:srgbClr val="EBECEF"/>
                </a:solidFill>
                <a:latin typeface="Epilogue" pitchFamily="34" charset="0"/>
                <a:ea typeface="Epilogue" pitchFamily="34" charset="-122"/>
                <a:cs typeface="Epilogue" pitchFamily="34" charset="-120"/>
              </a:rPr>
              <a:t>Ces</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séismes</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génèrent</a:t>
            </a:r>
            <a:r>
              <a:rPr lang="en-US" sz="1225" dirty="0">
                <a:solidFill>
                  <a:srgbClr val="EBECEF"/>
                </a:solidFill>
                <a:latin typeface="Epilogue" pitchFamily="34" charset="0"/>
                <a:ea typeface="Epilogue" pitchFamily="34" charset="-122"/>
                <a:cs typeface="Epilogue" pitchFamily="34" charset="-120"/>
              </a:rPr>
              <a:t> des </a:t>
            </a:r>
            <a:r>
              <a:rPr lang="en-US" sz="1225" dirty="0" err="1">
                <a:solidFill>
                  <a:srgbClr val="EBECEF"/>
                </a:solidFill>
                <a:latin typeface="Epilogue" pitchFamily="34" charset="0"/>
                <a:ea typeface="Epilogue" pitchFamily="34" charset="-122"/>
                <a:cs typeface="Epilogue" pitchFamily="34" charset="-120"/>
              </a:rPr>
              <a:t>ondes</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sismiques</a:t>
            </a:r>
            <a:r>
              <a:rPr lang="en-US" sz="1225" dirty="0">
                <a:solidFill>
                  <a:srgbClr val="EBECEF"/>
                </a:solidFill>
                <a:latin typeface="Epilogue" pitchFamily="34" charset="0"/>
                <a:ea typeface="Epilogue" pitchFamily="34" charset="-122"/>
                <a:cs typeface="Epilogue" pitchFamily="34" charset="-120"/>
              </a:rPr>
              <a:t> qui se </a:t>
            </a:r>
            <a:r>
              <a:rPr lang="en-US" sz="1225" dirty="0" err="1">
                <a:solidFill>
                  <a:srgbClr val="EBECEF"/>
                </a:solidFill>
                <a:latin typeface="Epilogue" pitchFamily="34" charset="0"/>
                <a:ea typeface="Epilogue" pitchFamily="34" charset="-122"/>
                <a:cs typeface="Epilogue" pitchFamily="34" charset="-120"/>
              </a:rPr>
              <a:t>propagent</a:t>
            </a:r>
            <a:r>
              <a:rPr lang="en-US" sz="1225" dirty="0">
                <a:solidFill>
                  <a:srgbClr val="EBECEF"/>
                </a:solidFill>
                <a:latin typeface="Epilogue" pitchFamily="34" charset="0"/>
                <a:ea typeface="Epilogue" pitchFamily="34" charset="-122"/>
                <a:cs typeface="Epilogue" pitchFamily="34" charset="-120"/>
              </a:rPr>
              <a:t> dans le sous-sol et </a:t>
            </a:r>
            <a:r>
              <a:rPr lang="en-US" sz="1225" dirty="0" err="1">
                <a:solidFill>
                  <a:srgbClr val="EBECEF"/>
                </a:solidFill>
                <a:latin typeface="Epilogue" pitchFamily="34" charset="0"/>
                <a:ea typeface="Epilogue" pitchFamily="34" charset="-122"/>
                <a:cs typeface="Epilogue" pitchFamily="34" charset="-120"/>
              </a:rPr>
              <a:t>peuvent</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être</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enregistrés</a:t>
            </a:r>
            <a:r>
              <a:rPr lang="en-US" sz="1225" dirty="0">
                <a:solidFill>
                  <a:srgbClr val="EBECEF"/>
                </a:solidFill>
                <a:latin typeface="Epilogue" pitchFamily="34" charset="0"/>
                <a:ea typeface="Epilogue" pitchFamily="34" charset="-122"/>
                <a:cs typeface="Epilogue" pitchFamily="34" charset="-120"/>
              </a:rPr>
              <a:t> par des </a:t>
            </a:r>
            <a:r>
              <a:rPr lang="en-US" sz="1225" dirty="0" err="1">
                <a:solidFill>
                  <a:srgbClr val="EBECEF"/>
                </a:solidFill>
                <a:latin typeface="Epilogue" pitchFamily="34" charset="0"/>
                <a:ea typeface="Epilogue" pitchFamily="34" charset="-122"/>
                <a:cs typeface="Epilogue" pitchFamily="34" charset="-120"/>
              </a:rPr>
              <a:t>géophones</a:t>
            </a:r>
            <a:r>
              <a:rPr lang="en-US" sz="1225" dirty="0">
                <a:solidFill>
                  <a:srgbClr val="EBECEF"/>
                </a:solidFill>
                <a:latin typeface="Epilogue" pitchFamily="34" charset="0"/>
                <a:ea typeface="Epilogue" pitchFamily="34" charset="-122"/>
                <a:cs typeface="Epilogue" pitchFamily="34" charset="-120"/>
              </a:rPr>
              <a:t>.</a:t>
            </a:r>
            <a:endParaRPr lang="en-US" sz="1225" dirty="0"/>
          </a:p>
        </p:txBody>
      </p:sp>
      <p:sp>
        <p:nvSpPr>
          <p:cNvPr id="13" name="Shape 10"/>
          <p:cNvSpPr/>
          <p:nvPr/>
        </p:nvSpPr>
        <p:spPr>
          <a:xfrm>
            <a:off x="5858173" y="3469660"/>
            <a:ext cx="544354" cy="31075"/>
          </a:xfrm>
          <a:prstGeom prst="roundRect">
            <a:avLst>
              <a:gd name="adj" fmla="val 225238"/>
            </a:avLst>
          </a:prstGeom>
          <a:solidFill>
            <a:srgbClr val="414A70"/>
          </a:solidFill>
          <a:ln/>
        </p:spPr>
        <p:txBody>
          <a:bodyPr/>
          <a:lstStyle/>
          <a:p>
            <a:endParaRPr lang="fr-FR"/>
          </a:p>
        </p:txBody>
      </p:sp>
      <p:sp>
        <p:nvSpPr>
          <p:cNvPr id="14" name="Shape 11"/>
          <p:cNvSpPr/>
          <p:nvPr/>
        </p:nvSpPr>
        <p:spPr>
          <a:xfrm>
            <a:off x="5508248" y="3310295"/>
            <a:ext cx="349925" cy="349925"/>
          </a:xfrm>
          <a:prstGeom prst="roundRect">
            <a:avLst>
              <a:gd name="adj" fmla="val 20002"/>
            </a:avLst>
          </a:prstGeom>
          <a:solidFill>
            <a:srgbClr val="283157"/>
          </a:solidFill>
          <a:ln w="7620">
            <a:solidFill>
              <a:srgbClr val="414A70"/>
            </a:solidFill>
            <a:prstDash val="solid"/>
          </a:ln>
        </p:spPr>
        <p:txBody>
          <a:bodyPr/>
          <a:lstStyle/>
          <a:p>
            <a:endParaRPr lang="fr-FR"/>
          </a:p>
        </p:txBody>
      </p:sp>
      <p:sp>
        <p:nvSpPr>
          <p:cNvPr id="15" name="Text 12"/>
          <p:cNvSpPr/>
          <p:nvPr/>
        </p:nvSpPr>
        <p:spPr>
          <a:xfrm>
            <a:off x="5612428" y="3339346"/>
            <a:ext cx="141446"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2</a:t>
            </a:r>
            <a:endParaRPr lang="en-US" sz="1837" dirty="0"/>
          </a:p>
        </p:txBody>
      </p:sp>
      <p:sp>
        <p:nvSpPr>
          <p:cNvPr id="16" name="Text 13"/>
          <p:cNvSpPr/>
          <p:nvPr/>
        </p:nvSpPr>
        <p:spPr>
          <a:xfrm>
            <a:off x="6538674" y="3290888"/>
            <a:ext cx="2065615"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Éruptions volcaniques</a:t>
            </a:r>
            <a:endParaRPr lang="en-US" sz="1531" dirty="0"/>
          </a:p>
        </p:txBody>
      </p:sp>
      <p:sp>
        <p:nvSpPr>
          <p:cNvPr id="17" name="Text 14"/>
          <p:cNvSpPr/>
          <p:nvPr/>
        </p:nvSpPr>
        <p:spPr>
          <a:xfrm>
            <a:off x="6538674" y="3627120"/>
            <a:ext cx="6299359" cy="466487"/>
          </a:xfrm>
          <a:prstGeom prst="rect">
            <a:avLst/>
          </a:prstGeom>
          <a:noFill/>
          <a:ln/>
        </p:spPr>
        <p:txBody>
          <a:bodyPr wrap="square" rtlCol="0" anchor="t"/>
          <a:lstStyle/>
          <a:p>
            <a:pPr marL="0" indent="0" algn="l">
              <a:lnSpc>
                <a:spcPts val="1837"/>
              </a:lnSpc>
              <a:buNone/>
            </a:pPr>
            <a:r>
              <a:rPr lang="en-US" sz="1225" dirty="0">
                <a:solidFill>
                  <a:srgbClr val="EBECEF"/>
                </a:solidFill>
                <a:latin typeface="Epilogue" pitchFamily="34" charset="0"/>
                <a:ea typeface="Epilogue" pitchFamily="34" charset="-122"/>
                <a:cs typeface="Epilogue" pitchFamily="34" charset="-120"/>
              </a:rPr>
              <a:t>Les explosions volcaniques créent également des ondes sismiques détectables, fournissant des informations sur la structure interne de la Terre.</a:t>
            </a:r>
            <a:endParaRPr lang="en-US" sz="1225" dirty="0"/>
          </a:p>
        </p:txBody>
      </p:sp>
      <p:sp>
        <p:nvSpPr>
          <p:cNvPr id="18" name="Shape 15"/>
          <p:cNvSpPr/>
          <p:nvPr/>
        </p:nvSpPr>
        <p:spPr>
          <a:xfrm>
            <a:off x="5858173" y="4738866"/>
            <a:ext cx="544354" cy="31075"/>
          </a:xfrm>
          <a:prstGeom prst="roundRect">
            <a:avLst>
              <a:gd name="adj" fmla="val 225238"/>
            </a:avLst>
          </a:prstGeom>
          <a:solidFill>
            <a:srgbClr val="414A70"/>
          </a:solidFill>
          <a:ln/>
        </p:spPr>
        <p:txBody>
          <a:bodyPr/>
          <a:lstStyle/>
          <a:p>
            <a:endParaRPr lang="fr-FR"/>
          </a:p>
        </p:txBody>
      </p:sp>
      <p:sp>
        <p:nvSpPr>
          <p:cNvPr id="19" name="Shape 16"/>
          <p:cNvSpPr/>
          <p:nvPr/>
        </p:nvSpPr>
        <p:spPr>
          <a:xfrm>
            <a:off x="5508248" y="4579501"/>
            <a:ext cx="349925" cy="349925"/>
          </a:xfrm>
          <a:prstGeom prst="roundRect">
            <a:avLst>
              <a:gd name="adj" fmla="val 20002"/>
            </a:avLst>
          </a:prstGeom>
          <a:solidFill>
            <a:srgbClr val="283157"/>
          </a:solidFill>
          <a:ln w="7620">
            <a:solidFill>
              <a:srgbClr val="414A70"/>
            </a:solidFill>
            <a:prstDash val="solid"/>
          </a:ln>
        </p:spPr>
        <p:txBody>
          <a:bodyPr/>
          <a:lstStyle/>
          <a:p>
            <a:endParaRPr lang="fr-FR"/>
          </a:p>
        </p:txBody>
      </p:sp>
      <p:sp>
        <p:nvSpPr>
          <p:cNvPr id="20" name="Text 17"/>
          <p:cNvSpPr/>
          <p:nvPr/>
        </p:nvSpPr>
        <p:spPr>
          <a:xfrm>
            <a:off x="5618738" y="4608552"/>
            <a:ext cx="128826"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3</a:t>
            </a:r>
            <a:endParaRPr lang="en-US" sz="1837" dirty="0"/>
          </a:p>
        </p:txBody>
      </p:sp>
      <p:sp>
        <p:nvSpPr>
          <p:cNvPr id="21" name="Text 18"/>
          <p:cNvSpPr/>
          <p:nvPr/>
        </p:nvSpPr>
        <p:spPr>
          <a:xfrm>
            <a:off x="6538674" y="4560094"/>
            <a:ext cx="2085499"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Glissements de terrain</a:t>
            </a:r>
            <a:endParaRPr lang="en-US" sz="1531" dirty="0"/>
          </a:p>
        </p:txBody>
      </p:sp>
      <p:sp>
        <p:nvSpPr>
          <p:cNvPr id="22" name="Text 19"/>
          <p:cNvSpPr/>
          <p:nvPr/>
        </p:nvSpPr>
        <p:spPr>
          <a:xfrm>
            <a:off x="6538674" y="4896326"/>
            <a:ext cx="6299359" cy="466487"/>
          </a:xfrm>
          <a:prstGeom prst="rect">
            <a:avLst/>
          </a:prstGeom>
          <a:noFill/>
          <a:ln/>
        </p:spPr>
        <p:txBody>
          <a:bodyPr wrap="square" rtlCol="0" anchor="t"/>
          <a:lstStyle/>
          <a:p>
            <a:pPr marL="0" indent="0" algn="l">
              <a:lnSpc>
                <a:spcPts val="1837"/>
              </a:lnSpc>
              <a:buNone/>
            </a:pPr>
            <a:r>
              <a:rPr lang="en-US" sz="1225" dirty="0">
                <a:solidFill>
                  <a:srgbClr val="EBECEF"/>
                </a:solidFill>
                <a:latin typeface="Epilogue" pitchFamily="34" charset="0"/>
                <a:ea typeface="Epilogue" pitchFamily="34" charset="-122"/>
                <a:cs typeface="Epilogue" pitchFamily="34" charset="-120"/>
              </a:rPr>
              <a:t>Les mouvements de terrain peuvent aussi produire des signaux sismiques utiles pour l'étude de la géologie locale.</a:t>
            </a:r>
            <a:endParaRPr lang="en-US" sz="1225" dirty="0"/>
          </a:p>
        </p:txBody>
      </p:sp>
      <p:sp>
        <p:nvSpPr>
          <p:cNvPr id="23" name="Shape 20"/>
          <p:cNvSpPr/>
          <p:nvPr/>
        </p:nvSpPr>
        <p:spPr>
          <a:xfrm>
            <a:off x="5858173" y="6008072"/>
            <a:ext cx="544354" cy="31075"/>
          </a:xfrm>
          <a:prstGeom prst="roundRect">
            <a:avLst>
              <a:gd name="adj" fmla="val 225238"/>
            </a:avLst>
          </a:prstGeom>
          <a:solidFill>
            <a:srgbClr val="414A70"/>
          </a:solidFill>
          <a:ln/>
        </p:spPr>
        <p:txBody>
          <a:bodyPr/>
          <a:lstStyle/>
          <a:p>
            <a:endParaRPr lang="fr-FR"/>
          </a:p>
        </p:txBody>
      </p:sp>
      <p:sp>
        <p:nvSpPr>
          <p:cNvPr id="24" name="Shape 21"/>
          <p:cNvSpPr/>
          <p:nvPr/>
        </p:nvSpPr>
        <p:spPr>
          <a:xfrm>
            <a:off x="5508248" y="5848707"/>
            <a:ext cx="349925" cy="349925"/>
          </a:xfrm>
          <a:prstGeom prst="roundRect">
            <a:avLst>
              <a:gd name="adj" fmla="val 20002"/>
            </a:avLst>
          </a:prstGeom>
          <a:solidFill>
            <a:srgbClr val="283157"/>
          </a:solidFill>
          <a:ln w="7620">
            <a:solidFill>
              <a:srgbClr val="414A70"/>
            </a:solidFill>
            <a:prstDash val="solid"/>
          </a:ln>
        </p:spPr>
        <p:txBody>
          <a:bodyPr/>
          <a:lstStyle/>
          <a:p>
            <a:endParaRPr lang="fr-FR"/>
          </a:p>
        </p:txBody>
      </p:sp>
      <p:sp>
        <p:nvSpPr>
          <p:cNvPr id="25" name="Text 22"/>
          <p:cNvSpPr/>
          <p:nvPr/>
        </p:nvSpPr>
        <p:spPr>
          <a:xfrm>
            <a:off x="5611832" y="5877758"/>
            <a:ext cx="142637"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4</a:t>
            </a:r>
            <a:endParaRPr lang="en-US" sz="1837" dirty="0"/>
          </a:p>
        </p:txBody>
      </p:sp>
      <p:sp>
        <p:nvSpPr>
          <p:cNvPr id="26" name="Text 23"/>
          <p:cNvSpPr/>
          <p:nvPr/>
        </p:nvSpPr>
        <p:spPr>
          <a:xfrm>
            <a:off x="6538674" y="5829300"/>
            <a:ext cx="1944172"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Bruits sous-marins</a:t>
            </a:r>
            <a:endParaRPr lang="en-US" sz="1531" dirty="0"/>
          </a:p>
        </p:txBody>
      </p:sp>
      <p:sp>
        <p:nvSpPr>
          <p:cNvPr id="27" name="Text 24"/>
          <p:cNvSpPr/>
          <p:nvPr/>
        </p:nvSpPr>
        <p:spPr>
          <a:xfrm>
            <a:off x="6538674" y="6165533"/>
            <a:ext cx="6299359" cy="699730"/>
          </a:xfrm>
          <a:prstGeom prst="rect">
            <a:avLst/>
          </a:prstGeom>
          <a:noFill/>
          <a:ln/>
        </p:spPr>
        <p:txBody>
          <a:bodyPr wrap="square" rtlCol="0" anchor="t"/>
          <a:lstStyle/>
          <a:p>
            <a:pPr marL="0" indent="0" algn="l">
              <a:lnSpc>
                <a:spcPts val="1837"/>
              </a:lnSpc>
              <a:buNone/>
            </a:pPr>
            <a:r>
              <a:rPr lang="en-US" sz="1225" dirty="0" err="1">
                <a:solidFill>
                  <a:srgbClr val="EBECEF"/>
                </a:solidFill>
                <a:latin typeface="Epilogue" pitchFamily="34" charset="0"/>
                <a:ea typeface="Epilogue" pitchFamily="34" charset="-122"/>
                <a:cs typeface="Epilogue" pitchFamily="34" charset="-120"/>
              </a:rPr>
              <a:t>Même</a:t>
            </a:r>
            <a:r>
              <a:rPr lang="en-US" sz="1225" dirty="0">
                <a:solidFill>
                  <a:srgbClr val="EBECEF"/>
                </a:solidFill>
                <a:latin typeface="Epilogue" pitchFamily="34" charset="0"/>
                <a:ea typeface="Epilogue" pitchFamily="34" charset="-122"/>
                <a:cs typeface="Epilogue" pitchFamily="34" charset="-120"/>
              </a:rPr>
              <a:t> les </a:t>
            </a:r>
            <a:r>
              <a:rPr lang="en-US" sz="1225" dirty="0" err="1">
                <a:solidFill>
                  <a:srgbClr val="EBECEF"/>
                </a:solidFill>
                <a:latin typeface="Epilogue" pitchFamily="34" charset="0"/>
                <a:ea typeface="Epilogue" pitchFamily="34" charset="-122"/>
                <a:cs typeface="Epilogue" pitchFamily="34" charset="-120"/>
              </a:rPr>
              <a:t>vocalises</a:t>
            </a:r>
            <a:r>
              <a:rPr lang="en-US" sz="1225" dirty="0">
                <a:solidFill>
                  <a:srgbClr val="EBECEF"/>
                </a:solidFill>
                <a:latin typeface="Epilogue" pitchFamily="34" charset="0"/>
                <a:ea typeface="Epilogue" pitchFamily="34" charset="-122"/>
                <a:cs typeface="Epilogue" pitchFamily="34" charset="-120"/>
              </a:rPr>
              <a:t> des </a:t>
            </a:r>
            <a:r>
              <a:rPr lang="en-US" sz="1225" dirty="0" err="1">
                <a:solidFill>
                  <a:srgbClr val="EBECEF"/>
                </a:solidFill>
                <a:latin typeface="Epilogue" pitchFamily="34" charset="0"/>
                <a:ea typeface="Epilogue" pitchFamily="34" charset="-122"/>
                <a:cs typeface="Epilogue" pitchFamily="34" charset="-120"/>
              </a:rPr>
              <a:t>baleines</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peuvent</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être</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utilisés</a:t>
            </a:r>
            <a:r>
              <a:rPr lang="en-US" sz="1225" dirty="0">
                <a:solidFill>
                  <a:srgbClr val="EBECEF"/>
                </a:solidFill>
                <a:latin typeface="Epilogue" pitchFamily="34" charset="0"/>
                <a:ea typeface="Epilogue" pitchFamily="34" charset="-122"/>
                <a:cs typeface="Epilogue" pitchFamily="34" charset="-120"/>
              </a:rPr>
              <a:t> dans </a:t>
            </a:r>
            <a:r>
              <a:rPr lang="en-US" sz="1225" dirty="0" err="1">
                <a:solidFill>
                  <a:srgbClr val="EBECEF"/>
                </a:solidFill>
                <a:latin typeface="Epilogue" pitchFamily="34" charset="0"/>
                <a:ea typeface="Epilogue" pitchFamily="34" charset="-122"/>
                <a:cs typeface="Epilogue" pitchFamily="34" charset="-120"/>
              </a:rPr>
              <a:t>certaines</a:t>
            </a:r>
            <a:r>
              <a:rPr lang="en-US" sz="1225" dirty="0">
                <a:solidFill>
                  <a:srgbClr val="EBECEF"/>
                </a:solidFill>
                <a:latin typeface="Epilogue" pitchFamily="34" charset="0"/>
                <a:ea typeface="Epilogue" pitchFamily="34" charset="-122"/>
                <a:cs typeface="Epilogue" pitchFamily="34" charset="-120"/>
              </a:rPr>
              <a:t> analyses </a:t>
            </a:r>
            <a:r>
              <a:rPr lang="en-US" sz="1225" dirty="0" err="1">
                <a:solidFill>
                  <a:srgbClr val="EBECEF"/>
                </a:solidFill>
                <a:latin typeface="Epilogue" pitchFamily="34" charset="0"/>
                <a:ea typeface="Epilogue" pitchFamily="34" charset="-122"/>
                <a:cs typeface="Epilogue" pitchFamily="34" charset="-120"/>
              </a:rPr>
              <a:t>sismiques</a:t>
            </a:r>
            <a:r>
              <a:rPr lang="en-US" sz="1225" dirty="0">
                <a:solidFill>
                  <a:srgbClr val="EBECEF"/>
                </a:solidFill>
                <a:latin typeface="Epilogue" pitchFamily="34" charset="0"/>
                <a:ea typeface="Epilogue" pitchFamily="34" charset="-122"/>
                <a:cs typeface="Epilogue" pitchFamily="34" charset="-120"/>
              </a:rPr>
              <a:t>, car </a:t>
            </a:r>
            <a:r>
              <a:rPr lang="en-US" sz="1225" dirty="0" err="1">
                <a:solidFill>
                  <a:srgbClr val="EBECEF"/>
                </a:solidFill>
                <a:latin typeface="Epilogue" pitchFamily="34" charset="0"/>
                <a:ea typeface="Epilogue" pitchFamily="34" charset="-122"/>
                <a:cs typeface="Epilogue" pitchFamily="34" charset="-120"/>
              </a:rPr>
              <a:t>ils</a:t>
            </a:r>
            <a:r>
              <a:rPr lang="en-US" sz="1225" dirty="0">
                <a:solidFill>
                  <a:srgbClr val="EBECEF"/>
                </a:solidFill>
                <a:latin typeface="Epilogue" pitchFamily="34" charset="0"/>
                <a:ea typeface="Epilogue" pitchFamily="34" charset="-122"/>
                <a:cs typeface="Epilogue" pitchFamily="34" charset="-120"/>
              </a:rPr>
              <a:t> se </a:t>
            </a:r>
            <a:r>
              <a:rPr lang="en-US" sz="1225" dirty="0" err="1">
                <a:solidFill>
                  <a:srgbClr val="EBECEF"/>
                </a:solidFill>
                <a:latin typeface="Epilogue" pitchFamily="34" charset="0"/>
                <a:ea typeface="Epilogue" pitchFamily="34" charset="-122"/>
                <a:cs typeface="Epilogue" pitchFamily="34" charset="-120"/>
              </a:rPr>
              <a:t>propagent</a:t>
            </a:r>
            <a:r>
              <a:rPr lang="en-US" sz="1225" dirty="0">
                <a:solidFill>
                  <a:srgbClr val="EBECEF"/>
                </a:solidFill>
                <a:latin typeface="Epilogue" pitchFamily="34" charset="0"/>
                <a:ea typeface="Epilogue" pitchFamily="34" charset="-122"/>
                <a:cs typeface="Epilogue" pitchFamily="34" charset="-120"/>
              </a:rPr>
              <a:t> dans </a:t>
            </a:r>
            <a:r>
              <a:rPr lang="en-US" sz="1225" dirty="0" err="1">
                <a:solidFill>
                  <a:srgbClr val="EBECEF"/>
                </a:solidFill>
                <a:latin typeface="Epilogue" pitchFamily="34" charset="0"/>
                <a:ea typeface="Epilogue" pitchFamily="34" charset="-122"/>
                <a:cs typeface="Epilogue" pitchFamily="34" charset="-120"/>
              </a:rPr>
              <a:t>l'eau</a:t>
            </a:r>
            <a:r>
              <a:rPr lang="en-US" sz="1225" dirty="0">
                <a:solidFill>
                  <a:srgbClr val="EBECEF"/>
                </a:solidFill>
                <a:latin typeface="Epilogue" pitchFamily="34" charset="0"/>
                <a:ea typeface="Epilogue" pitchFamily="34" charset="-122"/>
                <a:cs typeface="Epilogue" pitchFamily="34" charset="-120"/>
              </a:rPr>
              <a:t> et le sous-sol </a:t>
            </a:r>
            <a:r>
              <a:rPr lang="en-US" sz="1225" dirty="0" err="1">
                <a:solidFill>
                  <a:srgbClr val="EBECEF"/>
                </a:solidFill>
                <a:latin typeface="Epilogue" pitchFamily="34" charset="0"/>
                <a:ea typeface="Epilogue" pitchFamily="34" charset="-122"/>
                <a:cs typeface="Epilogue" pitchFamily="34" charset="-120"/>
              </a:rPr>
              <a:t>marin</a:t>
            </a:r>
            <a:r>
              <a:rPr lang="en-US" sz="1225" dirty="0">
                <a:solidFill>
                  <a:srgbClr val="EBECEF"/>
                </a:solidFill>
                <a:latin typeface="Epilogue" pitchFamily="34" charset="0"/>
                <a:ea typeface="Epilogue" pitchFamily="34" charset="-122"/>
                <a:cs typeface="Epilogue" pitchFamily="34" charset="-120"/>
              </a:rPr>
              <a:t> et </a:t>
            </a:r>
            <a:r>
              <a:rPr lang="en-US" sz="1225" dirty="0" err="1">
                <a:solidFill>
                  <a:srgbClr val="EBECEF"/>
                </a:solidFill>
                <a:latin typeface="Epilogue" pitchFamily="34" charset="0"/>
                <a:ea typeface="Epilogue" pitchFamily="34" charset="-122"/>
                <a:cs typeface="Epilogue" pitchFamily="34" charset="-120"/>
              </a:rPr>
              <a:t>peuvent</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être</a:t>
            </a:r>
            <a:r>
              <a:rPr lang="en-US" sz="1225" dirty="0">
                <a:solidFill>
                  <a:srgbClr val="EBECEF"/>
                </a:solidFill>
                <a:latin typeface="Epilogue" pitchFamily="34" charset="0"/>
                <a:ea typeface="Epilogue" pitchFamily="34" charset="-122"/>
                <a:cs typeface="Epilogue" pitchFamily="34" charset="-120"/>
              </a:rPr>
              <a:t> </a:t>
            </a:r>
            <a:r>
              <a:rPr lang="en-US" sz="1225" dirty="0" err="1">
                <a:solidFill>
                  <a:srgbClr val="EBECEF"/>
                </a:solidFill>
                <a:latin typeface="Epilogue" pitchFamily="34" charset="0"/>
                <a:ea typeface="Epilogue" pitchFamily="34" charset="-122"/>
                <a:cs typeface="Epilogue" pitchFamily="34" charset="-120"/>
              </a:rPr>
              <a:t>captés</a:t>
            </a:r>
            <a:r>
              <a:rPr lang="en-US" sz="1225" dirty="0">
                <a:solidFill>
                  <a:srgbClr val="EBECEF"/>
                </a:solidFill>
                <a:latin typeface="Epilogue" pitchFamily="34" charset="0"/>
                <a:ea typeface="Epilogue" pitchFamily="34" charset="-122"/>
                <a:cs typeface="Epilogue" pitchFamily="34" charset="-120"/>
              </a:rPr>
              <a:t> par des hydrophones.</a:t>
            </a:r>
            <a:endParaRPr lang="en-US" sz="1225" dirty="0"/>
          </a:p>
        </p:txBody>
      </p:sp>
      <p:sp>
        <p:nvSpPr>
          <p:cNvPr id="28" name="Shape 25"/>
          <p:cNvSpPr/>
          <p:nvPr/>
        </p:nvSpPr>
        <p:spPr>
          <a:xfrm>
            <a:off x="5858173" y="7510522"/>
            <a:ext cx="544354" cy="31075"/>
          </a:xfrm>
          <a:prstGeom prst="roundRect">
            <a:avLst>
              <a:gd name="adj" fmla="val 225238"/>
            </a:avLst>
          </a:prstGeom>
          <a:solidFill>
            <a:srgbClr val="414A70"/>
          </a:solidFill>
          <a:ln/>
        </p:spPr>
        <p:txBody>
          <a:bodyPr/>
          <a:lstStyle/>
          <a:p>
            <a:endParaRPr lang="fr-FR"/>
          </a:p>
        </p:txBody>
      </p:sp>
      <p:sp>
        <p:nvSpPr>
          <p:cNvPr id="29" name="Shape 26"/>
          <p:cNvSpPr/>
          <p:nvPr/>
        </p:nvSpPr>
        <p:spPr>
          <a:xfrm>
            <a:off x="5508248" y="7351157"/>
            <a:ext cx="349925" cy="349925"/>
          </a:xfrm>
          <a:prstGeom prst="roundRect">
            <a:avLst>
              <a:gd name="adj" fmla="val 20002"/>
            </a:avLst>
          </a:prstGeom>
          <a:solidFill>
            <a:srgbClr val="283157"/>
          </a:solidFill>
          <a:ln w="7620">
            <a:solidFill>
              <a:srgbClr val="414A70"/>
            </a:solidFill>
            <a:prstDash val="solid"/>
          </a:ln>
        </p:spPr>
        <p:txBody>
          <a:bodyPr/>
          <a:lstStyle/>
          <a:p>
            <a:endParaRPr lang="fr-FR"/>
          </a:p>
        </p:txBody>
      </p:sp>
      <p:sp>
        <p:nvSpPr>
          <p:cNvPr id="30" name="Text 27"/>
          <p:cNvSpPr/>
          <p:nvPr/>
        </p:nvSpPr>
        <p:spPr>
          <a:xfrm>
            <a:off x="5616000" y="7380208"/>
            <a:ext cx="134422"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5</a:t>
            </a:r>
            <a:endParaRPr lang="en-US" sz="1837" dirty="0"/>
          </a:p>
        </p:txBody>
      </p:sp>
      <p:sp>
        <p:nvSpPr>
          <p:cNvPr id="31" name="Text 28"/>
          <p:cNvSpPr/>
          <p:nvPr/>
        </p:nvSpPr>
        <p:spPr>
          <a:xfrm>
            <a:off x="6538674" y="7331750"/>
            <a:ext cx="1944172"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D'origine polaire</a:t>
            </a:r>
            <a:endParaRPr lang="en-US" sz="1531" dirty="0"/>
          </a:p>
        </p:txBody>
      </p:sp>
      <p:sp>
        <p:nvSpPr>
          <p:cNvPr id="32" name="Text 29"/>
          <p:cNvSpPr/>
          <p:nvPr/>
        </p:nvSpPr>
        <p:spPr>
          <a:xfrm>
            <a:off x="6538674" y="7667982"/>
            <a:ext cx="6299359" cy="233243"/>
          </a:xfrm>
          <a:prstGeom prst="rect">
            <a:avLst/>
          </a:prstGeom>
          <a:noFill/>
          <a:ln/>
        </p:spPr>
        <p:txBody>
          <a:bodyPr wrap="none" rtlCol="0" anchor="t"/>
          <a:lstStyle/>
          <a:p>
            <a:pPr marL="0" indent="0" algn="l">
              <a:lnSpc>
                <a:spcPts val="1837"/>
              </a:lnSpc>
              <a:buNone/>
            </a:pPr>
            <a:r>
              <a:rPr lang="en-US" sz="1225" dirty="0">
                <a:solidFill>
                  <a:srgbClr val="EBECEF"/>
                </a:solidFill>
                <a:latin typeface="Epilogue" pitchFamily="34" charset="0"/>
                <a:ea typeface="Epilogue" pitchFamily="34" charset="-122"/>
                <a:cs typeface="Epilogue" pitchFamily="34" charset="-120"/>
              </a:rPr>
              <a:t>Coulées de glace</a:t>
            </a:r>
            <a:endParaRPr lang="en-US" sz="122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762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5064204" y="603052"/>
            <a:ext cx="4294465" cy="536734"/>
          </a:xfrm>
          <a:prstGeom prst="rect">
            <a:avLst/>
          </a:prstGeom>
          <a:noFill/>
          <a:ln/>
        </p:spPr>
        <p:txBody>
          <a:bodyPr wrap="none" rtlCol="0" anchor="t"/>
          <a:lstStyle/>
          <a:p>
            <a:pPr marL="0" indent="0">
              <a:lnSpc>
                <a:spcPts val="4227"/>
              </a:lnSpc>
              <a:buNone/>
            </a:pPr>
            <a:r>
              <a:rPr lang="en-US" sz="3381" dirty="0">
                <a:solidFill>
                  <a:srgbClr val="FFFFFF"/>
                </a:solidFill>
                <a:latin typeface="Fraunces" pitchFamily="34" charset="0"/>
                <a:ea typeface="Fraunces" pitchFamily="34" charset="-122"/>
                <a:cs typeface="Fraunces" pitchFamily="34" charset="-120"/>
              </a:rPr>
              <a:t>Types des séismes </a:t>
            </a:r>
            <a:endParaRPr lang="en-US" sz="3381" dirty="0"/>
          </a:p>
        </p:txBody>
      </p:sp>
      <p:sp>
        <p:nvSpPr>
          <p:cNvPr id="6" name="Text 3"/>
          <p:cNvSpPr/>
          <p:nvPr/>
        </p:nvSpPr>
        <p:spPr>
          <a:xfrm>
            <a:off x="5064204" y="1397437"/>
            <a:ext cx="4294465" cy="536734"/>
          </a:xfrm>
          <a:prstGeom prst="rect">
            <a:avLst/>
          </a:prstGeom>
          <a:noFill/>
          <a:ln/>
        </p:spPr>
        <p:txBody>
          <a:bodyPr wrap="none" rtlCol="0" anchor="t"/>
          <a:lstStyle/>
          <a:p>
            <a:pPr marL="0" indent="0">
              <a:lnSpc>
                <a:spcPts val="4227"/>
              </a:lnSpc>
              <a:buNone/>
            </a:pPr>
            <a:r>
              <a:rPr lang="en-US" sz="3381" dirty="0">
                <a:solidFill>
                  <a:srgbClr val="FFFFFF"/>
                </a:solidFill>
                <a:latin typeface="Fraunces" pitchFamily="34" charset="0"/>
                <a:ea typeface="Fraunces" pitchFamily="34" charset="-122"/>
                <a:cs typeface="Fraunces" pitchFamily="34" charset="-120"/>
              </a:rPr>
              <a:t>Artificiels :</a:t>
            </a:r>
            <a:endParaRPr lang="en-US" sz="3381" dirty="0"/>
          </a:p>
        </p:txBody>
      </p:sp>
      <p:sp>
        <p:nvSpPr>
          <p:cNvPr id="7" name="Shape 4"/>
          <p:cNvSpPr/>
          <p:nvPr/>
        </p:nvSpPr>
        <p:spPr>
          <a:xfrm>
            <a:off x="5304711" y="2191822"/>
            <a:ext cx="34290" cy="5434727"/>
          </a:xfrm>
          <a:prstGeom prst="roundRect">
            <a:avLst>
              <a:gd name="adj" fmla="val 225432"/>
            </a:avLst>
          </a:prstGeom>
          <a:solidFill>
            <a:srgbClr val="414A70"/>
          </a:solidFill>
          <a:ln/>
        </p:spPr>
        <p:txBody>
          <a:bodyPr/>
          <a:lstStyle/>
          <a:p>
            <a:endParaRPr lang="fr-FR"/>
          </a:p>
        </p:txBody>
      </p:sp>
      <p:sp>
        <p:nvSpPr>
          <p:cNvPr id="8" name="Shape 5"/>
          <p:cNvSpPr/>
          <p:nvPr/>
        </p:nvSpPr>
        <p:spPr>
          <a:xfrm>
            <a:off x="5515094" y="2561153"/>
            <a:ext cx="601147" cy="34290"/>
          </a:xfrm>
          <a:prstGeom prst="roundRect">
            <a:avLst>
              <a:gd name="adj" fmla="val 225432"/>
            </a:avLst>
          </a:prstGeom>
          <a:solidFill>
            <a:srgbClr val="414A70"/>
          </a:solidFill>
          <a:ln/>
        </p:spPr>
        <p:txBody>
          <a:bodyPr/>
          <a:lstStyle/>
          <a:p>
            <a:endParaRPr lang="fr-FR"/>
          </a:p>
        </p:txBody>
      </p:sp>
      <p:sp>
        <p:nvSpPr>
          <p:cNvPr id="9" name="Shape 6"/>
          <p:cNvSpPr/>
          <p:nvPr/>
        </p:nvSpPr>
        <p:spPr>
          <a:xfrm>
            <a:off x="5128617" y="2385060"/>
            <a:ext cx="386477" cy="386477"/>
          </a:xfrm>
          <a:prstGeom prst="roundRect">
            <a:avLst>
              <a:gd name="adj" fmla="val 20001"/>
            </a:avLst>
          </a:prstGeom>
          <a:solidFill>
            <a:srgbClr val="283157"/>
          </a:solidFill>
          <a:ln w="7620">
            <a:solidFill>
              <a:srgbClr val="414A70"/>
            </a:solidFill>
            <a:prstDash val="solid"/>
          </a:ln>
        </p:spPr>
        <p:txBody>
          <a:bodyPr/>
          <a:lstStyle/>
          <a:p>
            <a:endParaRPr lang="fr-FR"/>
          </a:p>
        </p:txBody>
      </p:sp>
      <p:sp>
        <p:nvSpPr>
          <p:cNvPr id="10" name="Text 7"/>
          <p:cNvSpPr/>
          <p:nvPr/>
        </p:nvSpPr>
        <p:spPr>
          <a:xfrm>
            <a:off x="5262801" y="2417207"/>
            <a:ext cx="118110" cy="322064"/>
          </a:xfrm>
          <a:prstGeom prst="rect">
            <a:avLst/>
          </a:prstGeom>
          <a:noFill/>
          <a:ln/>
        </p:spPr>
        <p:txBody>
          <a:bodyPr wrap="none" rtlCol="0" anchor="t"/>
          <a:lstStyle/>
          <a:p>
            <a:pPr marL="0" indent="0" algn="ctr">
              <a:lnSpc>
                <a:spcPts val="2536"/>
              </a:lnSpc>
              <a:buNone/>
            </a:pPr>
            <a:r>
              <a:rPr lang="en-US" sz="2029" dirty="0">
                <a:solidFill>
                  <a:srgbClr val="EBECEF"/>
                </a:solidFill>
                <a:latin typeface="Fraunces" pitchFamily="34" charset="0"/>
                <a:ea typeface="Fraunces" pitchFamily="34" charset="-122"/>
                <a:cs typeface="Fraunces" pitchFamily="34" charset="-120"/>
              </a:rPr>
              <a:t>1</a:t>
            </a:r>
            <a:endParaRPr lang="en-US" sz="2029" dirty="0"/>
          </a:p>
        </p:txBody>
      </p:sp>
      <p:sp>
        <p:nvSpPr>
          <p:cNvPr id="11" name="Text 8"/>
          <p:cNvSpPr/>
          <p:nvPr/>
        </p:nvSpPr>
        <p:spPr>
          <a:xfrm>
            <a:off x="6266617" y="2363510"/>
            <a:ext cx="2147173" cy="268248"/>
          </a:xfrm>
          <a:prstGeom prst="rect">
            <a:avLst/>
          </a:prstGeom>
          <a:noFill/>
          <a:ln/>
        </p:spPr>
        <p:txBody>
          <a:bodyPr wrap="none" rtlCol="0" anchor="t"/>
          <a:lstStyle/>
          <a:p>
            <a:pPr marL="0" indent="0" algn="l">
              <a:lnSpc>
                <a:spcPts val="2113"/>
              </a:lnSpc>
              <a:buNone/>
            </a:pPr>
            <a:r>
              <a:rPr lang="en-US" sz="1691" dirty="0">
                <a:solidFill>
                  <a:srgbClr val="EBECEF"/>
                </a:solidFill>
                <a:latin typeface="Fraunces" pitchFamily="34" charset="0"/>
                <a:ea typeface="Fraunces" pitchFamily="34" charset="-122"/>
                <a:cs typeface="Fraunces" pitchFamily="34" charset="-120"/>
              </a:rPr>
              <a:t>Explosions</a:t>
            </a:r>
            <a:endParaRPr lang="en-US" sz="1691" dirty="0"/>
          </a:p>
        </p:txBody>
      </p:sp>
      <p:sp>
        <p:nvSpPr>
          <p:cNvPr id="12" name="Text 9"/>
          <p:cNvSpPr/>
          <p:nvPr/>
        </p:nvSpPr>
        <p:spPr>
          <a:xfrm>
            <a:off x="6266617" y="2734747"/>
            <a:ext cx="6957060" cy="515303"/>
          </a:xfrm>
          <a:prstGeom prst="rect">
            <a:avLst/>
          </a:prstGeom>
          <a:noFill/>
          <a:ln/>
        </p:spPr>
        <p:txBody>
          <a:bodyPr wrap="square" rtlCol="0" anchor="t"/>
          <a:lstStyle/>
          <a:p>
            <a:pPr marL="0" indent="0" algn="l">
              <a:lnSpc>
                <a:spcPts val="2029"/>
              </a:lnSpc>
              <a:buNone/>
            </a:pPr>
            <a:r>
              <a:rPr lang="en-US" sz="1353" dirty="0">
                <a:solidFill>
                  <a:srgbClr val="EBECEF"/>
                </a:solidFill>
                <a:latin typeface="Epilogue" pitchFamily="34" charset="0"/>
                <a:ea typeface="Epilogue" pitchFamily="34" charset="-122"/>
                <a:cs typeface="Epilogue" pitchFamily="34" charset="-120"/>
              </a:rPr>
              <a:t>Des charges explosives sont placées dans le sol pour générer des ondes sismiques artificielles.</a:t>
            </a:r>
            <a:endParaRPr lang="en-US" sz="1353" dirty="0"/>
          </a:p>
        </p:txBody>
      </p:sp>
      <p:sp>
        <p:nvSpPr>
          <p:cNvPr id="13" name="Shape 10"/>
          <p:cNvSpPr/>
          <p:nvPr/>
        </p:nvSpPr>
        <p:spPr>
          <a:xfrm>
            <a:off x="5515094" y="3962757"/>
            <a:ext cx="601147" cy="34290"/>
          </a:xfrm>
          <a:prstGeom prst="roundRect">
            <a:avLst>
              <a:gd name="adj" fmla="val 225432"/>
            </a:avLst>
          </a:prstGeom>
          <a:solidFill>
            <a:srgbClr val="414A70"/>
          </a:solidFill>
          <a:ln/>
        </p:spPr>
        <p:txBody>
          <a:bodyPr/>
          <a:lstStyle/>
          <a:p>
            <a:endParaRPr lang="fr-FR"/>
          </a:p>
        </p:txBody>
      </p:sp>
      <p:sp>
        <p:nvSpPr>
          <p:cNvPr id="14" name="Shape 11"/>
          <p:cNvSpPr/>
          <p:nvPr/>
        </p:nvSpPr>
        <p:spPr>
          <a:xfrm>
            <a:off x="5128617" y="3786664"/>
            <a:ext cx="386477" cy="386477"/>
          </a:xfrm>
          <a:prstGeom prst="roundRect">
            <a:avLst>
              <a:gd name="adj" fmla="val 20001"/>
            </a:avLst>
          </a:prstGeom>
          <a:solidFill>
            <a:srgbClr val="283157"/>
          </a:solidFill>
          <a:ln w="7620">
            <a:solidFill>
              <a:srgbClr val="414A70"/>
            </a:solidFill>
            <a:prstDash val="solid"/>
          </a:ln>
        </p:spPr>
        <p:txBody>
          <a:bodyPr/>
          <a:lstStyle/>
          <a:p>
            <a:endParaRPr lang="fr-FR"/>
          </a:p>
        </p:txBody>
      </p:sp>
      <p:sp>
        <p:nvSpPr>
          <p:cNvPr id="15" name="Text 12"/>
          <p:cNvSpPr/>
          <p:nvPr/>
        </p:nvSpPr>
        <p:spPr>
          <a:xfrm>
            <a:off x="5243751" y="3818811"/>
            <a:ext cx="156091" cy="322064"/>
          </a:xfrm>
          <a:prstGeom prst="rect">
            <a:avLst/>
          </a:prstGeom>
          <a:noFill/>
          <a:ln/>
        </p:spPr>
        <p:txBody>
          <a:bodyPr wrap="none" rtlCol="0" anchor="t"/>
          <a:lstStyle/>
          <a:p>
            <a:pPr marL="0" indent="0" algn="ctr">
              <a:lnSpc>
                <a:spcPts val="2536"/>
              </a:lnSpc>
              <a:buNone/>
            </a:pPr>
            <a:r>
              <a:rPr lang="en-US" sz="2029" dirty="0">
                <a:solidFill>
                  <a:srgbClr val="EBECEF"/>
                </a:solidFill>
                <a:latin typeface="Fraunces" pitchFamily="34" charset="0"/>
                <a:ea typeface="Fraunces" pitchFamily="34" charset="-122"/>
                <a:cs typeface="Fraunces" pitchFamily="34" charset="-120"/>
              </a:rPr>
              <a:t>2</a:t>
            </a:r>
            <a:endParaRPr lang="en-US" sz="2029" dirty="0"/>
          </a:p>
        </p:txBody>
      </p:sp>
      <p:sp>
        <p:nvSpPr>
          <p:cNvPr id="16" name="Text 13"/>
          <p:cNvSpPr/>
          <p:nvPr/>
        </p:nvSpPr>
        <p:spPr>
          <a:xfrm>
            <a:off x="6266617" y="3765113"/>
            <a:ext cx="2147173" cy="268248"/>
          </a:xfrm>
          <a:prstGeom prst="rect">
            <a:avLst/>
          </a:prstGeom>
          <a:noFill/>
          <a:ln/>
        </p:spPr>
        <p:txBody>
          <a:bodyPr wrap="none" rtlCol="0" anchor="t"/>
          <a:lstStyle/>
          <a:p>
            <a:pPr marL="0" indent="0" algn="l">
              <a:lnSpc>
                <a:spcPts val="2113"/>
              </a:lnSpc>
              <a:buNone/>
            </a:pPr>
            <a:r>
              <a:rPr lang="en-US" sz="1691" dirty="0">
                <a:solidFill>
                  <a:srgbClr val="EBECEF"/>
                </a:solidFill>
                <a:latin typeface="Fraunces" pitchFamily="34" charset="0"/>
                <a:ea typeface="Fraunces" pitchFamily="34" charset="-122"/>
                <a:cs typeface="Fraunces" pitchFamily="34" charset="-120"/>
              </a:rPr>
              <a:t>Vibrations du sol</a:t>
            </a:r>
            <a:endParaRPr lang="en-US" sz="1691" dirty="0"/>
          </a:p>
        </p:txBody>
      </p:sp>
      <p:sp>
        <p:nvSpPr>
          <p:cNvPr id="17" name="Text 14"/>
          <p:cNvSpPr/>
          <p:nvPr/>
        </p:nvSpPr>
        <p:spPr>
          <a:xfrm>
            <a:off x="6266617" y="4136350"/>
            <a:ext cx="6957060" cy="515303"/>
          </a:xfrm>
          <a:prstGeom prst="rect">
            <a:avLst/>
          </a:prstGeom>
          <a:noFill/>
          <a:ln/>
        </p:spPr>
        <p:txBody>
          <a:bodyPr wrap="square" rtlCol="0" anchor="t"/>
          <a:lstStyle/>
          <a:p>
            <a:pPr marL="0" indent="0" algn="l">
              <a:lnSpc>
                <a:spcPts val="2029"/>
              </a:lnSpc>
              <a:buNone/>
            </a:pPr>
            <a:r>
              <a:rPr lang="en-US" sz="1353" dirty="0">
                <a:solidFill>
                  <a:srgbClr val="EBECEF"/>
                </a:solidFill>
                <a:latin typeface="Epilogue" pitchFamily="34" charset="0"/>
                <a:ea typeface="Epilogue" pitchFamily="34" charset="-122"/>
                <a:cs typeface="Epilogue" pitchFamily="34" charset="-120"/>
              </a:rPr>
              <a:t>Des camions vibreurs, chute de poids, shot gun, marteau séismique, peuvent aussi être utilisés pour produire des ondes sismiques contrôlées.</a:t>
            </a:r>
            <a:endParaRPr lang="en-US" sz="1353" dirty="0"/>
          </a:p>
        </p:txBody>
      </p:sp>
      <p:sp>
        <p:nvSpPr>
          <p:cNvPr id="18" name="Shape 15"/>
          <p:cNvSpPr/>
          <p:nvPr/>
        </p:nvSpPr>
        <p:spPr>
          <a:xfrm>
            <a:off x="5515094" y="5364361"/>
            <a:ext cx="601147" cy="34290"/>
          </a:xfrm>
          <a:prstGeom prst="roundRect">
            <a:avLst>
              <a:gd name="adj" fmla="val 225432"/>
            </a:avLst>
          </a:prstGeom>
          <a:solidFill>
            <a:srgbClr val="414A70"/>
          </a:solidFill>
          <a:ln/>
        </p:spPr>
        <p:txBody>
          <a:bodyPr/>
          <a:lstStyle/>
          <a:p>
            <a:endParaRPr lang="fr-FR"/>
          </a:p>
        </p:txBody>
      </p:sp>
      <p:sp>
        <p:nvSpPr>
          <p:cNvPr id="19" name="Shape 16"/>
          <p:cNvSpPr/>
          <p:nvPr/>
        </p:nvSpPr>
        <p:spPr>
          <a:xfrm>
            <a:off x="5128617" y="5188268"/>
            <a:ext cx="386477" cy="386477"/>
          </a:xfrm>
          <a:prstGeom prst="roundRect">
            <a:avLst>
              <a:gd name="adj" fmla="val 20001"/>
            </a:avLst>
          </a:prstGeom>
          <a:solidFill>
            <a:srgbClr val="283157"/>
          </a:solidFill>
          <a:ln w="7620">
            <a:solidFill>
              <a:srgbClr val="414A70"/>
            </a:solidFill>
            <a:prstDash val="solid"/>
          </a:ln>
        </p:spPr>
        <p:txBody>
          <a:bodyPr/>
          <a:lstStyle/>
          <a:p>
            <a:endParaRPr lang="fr-FR"/>
          </a:p>
        </p:txBody>
      </p:sp>
      <p:sp>
        <p:nvSpPr>
          <p:cNvPr id="20" name="Text 17"/>
          <p:cNvSpPr/>
          <p:nvPr/>
        </p:nvSpPr>
        <p:spPr>
          <a:xfrm>
            <a:off x="5250775" y="5220414"/>
            <a:ext cx="142161" cy="322064"/>
          </a:xfrm>
          <a:prstGeom prst="rect">
            <a:avLst/>
          </a:prstGeom>
          <a:noFill/>
          <a:ln/>
        </p:spPr>
        <p:txBody>
          <a:bodyPr wrap="none" rtlCol="0" anchor="t"/>
          <a:lstStyle/>
          <a:p>
            <a:pPr marL="0" indent="0" algn="ctr">
              <a:lnSpc>
                <a:spcPts val="2536"/>
              </a:lnSpc>
              <a:buNone/>
            </a:pPr>
            <a:r>
              <a:rPr lang="en-US" sz="2029" dirty="0">
                <a:solidFill>
                  <a:srgbClr val="EBECEF"/>
                </a:solidFill>
                <a:latin typeface="Fraunces" pitchFamily="34" charset="0"/>
                <a:ea typeface="Fraunces" pitchFamily="34" charset="-122"/>
                <a:cs typeface="Fraunces" pitchFamily="34" charset="-120"/>
              </a:rPr>
              <a:t>3</a:t>
            </a:r>
            <a:endParaRPr lang="en-US" sz="2029" dirty="0"/>
          </a:p>
        </p:txBody>
      </p:sp>
      <p:sp>
        <p:nvSpPr>
          <p:cNvPr id="21" name="Text 18"/>
          <p:cNvSpPr/>
          <p:nvPr/>
        </p:nvSpPr>
        <p:spPr>
          <a:xfrm>
            <a:off x="6266617" y="5166717"/>
            <a:ext cx="2147173" cy="268248"/>
          </a:xfrm>
          <a:prstGeom prst="rect">
            <a:avLst/>
          </a:prstGeom>
          <a:noFill/>
          <a:ln/>
        </p:spPr>
        <p:txBody>
          <a:bodyPr wrap="none" rtlCol="0" anchor="t"/>
          <a:lstStyle/>
          <a:p>
            <a:pPr marL="0" indent="0" algn="l">
              <a:lnSpc>
                <a:spcPts val="2113"/>
              </a:lnSpc>
              <a:buNone/>
            </a:pPr>
            <a:r>
              <a:rPr lang="en-US" sz="1691" dirty="0">
                <a:solidFill>
                  <a:srgbClr val="EBECEF"/>
                </a:solidFill>
                <a:latin typeface="Fraunces" pitchFamily="34" charset="0"/>
                <a:ea typeface="Fraunces" pitchFamily="34" charset="-122"/>
                <a:cs typeface="Fraunces" pitchFamily="34" charset="-120"/>
              </a:rPr>
              <a:t>Canons à air</a:t>
            </a:r>
            <a:endParaRPr lang="en-US" sz="1691" dirty="0"/>
          </a:p>
        </p:txBody>
      </p:sp>
      <p:sp>
        <p:nvSpPr>
          <p:cNvPr id="22" name="Text 19"/>
          <p:cNvSpPr/>
          <p:nvPr/>
        </p:nvSpPr>
        <p:spPr>
          <a:xfrm>
            <a:off x="6266617" y="5537954"/>
            <a:ext cx="6957060" cy="515303"/>
          </a:xfrm>
          <a:prstGeom prst="rect">
            <a:avLst/>
          </a:prstGeom>
          <a:noFill/>
          <a:ln/>
        </p:spPr>
        <p:txBody>
          <a:bodyPr wrap="square" rtlCol="0" anchor="t"/>
          <a:lstStyle/>
          <a:p>
            <a:pPr marL="0" indent="0" algn="l">
              <a:lnSpc>
                <a:spcPts val="2029"/>
              </a:lnSpc>
              <a:buNone/>
            </a:pPr>
            <a:r>
              <a:rPr lang="en-US" sz="1353" dirty="0">
                <a:solidFill>
                  <a:srgbClr val="EBECEF"/>
                </a:solidFill>
                <a:latin typeface="Epilogue" pitchFamily="34" charset="0"/>
                <a:ea typeface="Epilogue" pitchFamily="34" charset="-122"/>
                <a:cs typeface="Epilogue" pitchFamily="34" charset="-120"/>
              </a:rPr>
              <a:t>De canons à air </a:t>
            </a:r>
            <a:r>
              <a:rPr lang="en-US" sz="1353" b="1" dirty="0">
                <a:solidFill>
                  <a:srgbClr val="EBECEF"/>
                </a:solidFill>
                <a:latin typeface="Epilogue" pitchFamily="34" charset="0"/>
                <a:ea typeface="Epilogue" pitchFamily="34" charset="-122"/>
                <a:cs typeface="Epilogue" pitchFamily="34" charset="-120"/>
              </a:rPr>
              <a:t>​</a:t>
            </a:r>
            <a:r>
              <a:rPr lang="en-US" sz="1353" dirty="0">
                <a:solidFill>
                  <a:srgbClr val="EBECEF"/>
                </a:solidFill>
                <a:latin typeface="Epilogue" pitchFamily="34" charset="0"/>
                <a:ea typeface="Epilogue" pitchFamily="34" charset="-122"/>
                <a:cs typeface="Epilogue" pitchFamily="34" charset="-120"/>
              </a:rPr>
              <a:t>comprimé tirés par un navire océanographique lorsque l'étude se fait en mer.</a:t>
            </a:r>
            <a:endParaRPr lang="en-US" sz="1353" dirty="0"/>
          </a:p>
        </p:txBody>
      </p:sp>
      <p:sp>
        <p:nvSpPr>
          <p:cNvPr id="23" name="Shape 20"/>
          <p:cNvSpPr/>
          <p:nvPr/>
        </p:nvSpPr>
        <p:spPr>
          <a:xfrm>
            <a:off x="5515094" y="6765965"/>
            <a:ext cx="601147" cy="34290"/>
          </a:xfrm>
          <a:prstGeom prst="roundRect">
            <a:avLst>
              <a:gd name="adj" fmla="val 225432"/>
            </a:avLst>
          </a:prstGeom>
          <a:solidFill>
            <a:srgbClr val="414A70"/>
          </a:solidFill>
          <a:ln/>
        </p:spPr>
        <p:txBody>
          <a:bodyPr/>
          <a:lstStyle/>
          <a:p>
            <a:endParaRPr lang="fr-FR"/>
          </a:p>
        </p:txBody>
      </p:sp>
      <p:sp>
        <p:nvSpPr>
          <p:cNvPr id="24" name="Shape 21"/>
          <p:cNvSpPr/>
          <p:nvPr/>
        </p:nvSpPr>
        <p:spPr>
          <a:xfrm>
            <a:off x="5128617" y="6589871"/>
            <a:ext cx="386477" cy="386477"/>
          </a:xfrm>
          <a:prstGeom prst="roundRect">
            <a:avLst>
              <a:gd name="adj" fmla="val 20001"/>
            </a:avLst>
          </a:prstGeom>
          <a:solidFill>
            <a:srgbClr val="283157"/>
          </a:solidFill>
          <a:ln w="7620">
            <a:solidFill>
              <a:srgbClr val="414A70"/>
            </a:solidFill>
            <a:prstDash val="solid"/>
          </a:ln>
        </p:spPr>
        <p:txBody>
          <a:bodyPr/>
          <a:lstStyle/>
          <a:p>
            <a:endParaRPr lang="fr-FR"/>
          </a:p>
        </p:txBody>
      </p:sp>
      <p:sp>
        <p:nvSpPr>
          <p:cNvPr id="25" name="Text 22"/>
          <p:cNvSpPr/>
          <p:nvPr/>
        </p:nvSpPr>
        <p:spPr>
          <a:xfrm>
            <a:off x="5243036" y="6622018"/>
            <a:ext cx="157520" cy="322064"/>
          </a:xfrm>
          <a:prstGeom prst="rect">
            <a:avLst/>
          </a:prstGeom>
          <a:noFill/>
          <a:ln/>
        </p:spPr>
        <p:txBody>
          <a:bodyPr wrap="none" rtlCol="0" anchor="t"/>
          <a:lstStyle/>
          <a:p>
            <a:pPr marL="0" indent="0" algn="ctr">
              <a:lnSpc>
                <a:spcPts val="2536"/>
              </a:lnSpc>
              <a:buNone/>
            </a:pPr>
            <a:r>
              <a:rPr lang="en-US" sz="2029" dirty="0">
                <a:solidFill>
                  <a:srgbClr val="EBECEF"/>
                </a:solidFill>
                <a:latin typeface="Fraunces" pitchFamily="34" charset="0"/>
                <a:ea typeface="Fraunces" pitchFamily="34" charset="-122"/>
                <a:cs typeface="Fraunces" pitchFamily="34" charset="-120"/>
              </a:rPr>
              <a:t>4</a:t>
            </a:r>
            <a:endParaRPr lang="en-US" sz="2029" dirty="0"/>
          </a:p>
        </p:txBody>
      </p:sp>
      <p:sp>
        <p:nvSpPr>
          <p:cNvPr id="26" name="Text 23"/>
          <p:cNvSpPr/>
          <p:nvPr/>
        </p:nvSpPr>
        <p:spPr>
          <a:xfrm>
            <a:off x="6266617" y="6568321"/>
            <a:ext cx="2147173" cy="268248"/>
          </a:xfrm>
          <a:prstGeom prst="rect">
            <a:avLst/>
          </a:prstGeom>
          <a:noFill/>
          <a:ln/>
        </p:spPr>
        <p:txBody>
          <a:bodyPr wrap="none" rtlCol="0" anchor="t"/>
          <a:lstStyle/>
          <a:p>
            <a:pPr marL="0" indent="0" algn="l">
              <a:lnSpc>
                <a:spcPts val="2113"/>
              </a:lnSpc>
              <a:buNone/>
            </a:pPr>
            <a:r>
              <a:rPr lang="en-US" sz="1691" dirty="0">
                <a:solidFill>
                  <a:srgbClr val="EBECEF"/>
                </a:solidFill>
                <a:latin typeface="Fraunces" pitchFamily="34" charset="0"/>
                <a:ea typeface="Fraunces" pitchFamily="34" charset="-122"/>
                <a:cs typeface="Fraunces" pitchFamily="34" charset="-120"/>
              </a:rPr>
              <a:t>Activités humaine</a:t>
            </a:r>
            <a:endParaRPr lang="en-US" sz="1691" dirty="0"/>
          </a:p>
        </p:txBody>
      </p:sp>
      <p:sp>
        <p:nvSpPr>
          <p:cNvPr id="27" name="Text 24"/>
          <p:cNvSpPr/>
          <p:nvPr/>
        </p:nvSpPr>
        <p:spPr>
          <a:xfrm>
            <a:off x="6266617" y="6939558"/>
            <a:ext cx="6957060" cy="515303"/>
          </a:xfrm>
          <a:prstGeom prst="rect">
            <a:avLst/>
          </a:prstGeom>
          <a:noFill/>
          <a:ln/>
        </p:spPr>
        <p:txBody>
          <a:bodyPr wrap="square" rtlCol="0" anchor="t"/>
          <a:lstStyle/>
          <a:p>
            <a:pPr marL="0" indent="0" algn="l">
              <a:lnSpc>
                <a:spcPts val="2029"/>
              </a:lnSpc>
              <a:buNone/>
            </a:pPr>
            <a:r>
              <a:rPr lang="en-US" sz="1353" dirty="0">
                <a:solidFill>
                  <a:srgbClr val="EBECEF"/>
                </a:solidFill>
                <a:latin typeface="Epilogue" pitchFamily="34" charset="0"/>
                <a:ea typeface="Epilogue" pitchFamily="34" charset="-122"/>
                <a:cs typeface="Epilogue" pitchFamily="34" charset="-120"/>
              </a:rPr>
              <a:t>Barrages, pompages profonds, extraction minière, explosions souterraines ou nucléaires, ou même bombardements.</a:t>
            </a:r>
            <a:endParaRPr lang="en-US" sz="1353"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28464"/>
            <a:ext cx="14630400" cy="8229838"/>
          </a:xfrm>
          <a:prstGeom prst="rect">
            <a:avLst/>
          </a:prstGeom>
          <a:solidFill>
            <a:srgbClr val="080E26"/>
          </a:solidFill>
          <a:ln/>
          <a:effectLst>
            <a:softEdge rad="0"/>
          </a:effectLst>
          <a:scene3d>
            <a:camera prst="orthographicFront"/>
            <a:lightRig rig="threePt" dir="t"/>
          </a:scene3d>
          <a:sp3d extrusionH="76200">
            <a:bevelT prst="angle"/>
            <a:bevelB prst="convex"/>
          </a:sp3d>
        </p:spPr>
        <p:txBody>
          <a:bodyPr/>
          <a:lstStyle/>
          <a:p>
            <a:endParaRPr lang="fr-FR"/>
          </a:p>
        </p:txBody>
      </p:sp>
      <p:sp>
        <p:nvSpPr>
          <p:cNvPr id="4" name="Text 2"/>
          <p:cNvSpPr/>
          <p:nvPr/>
        </p:nvSpPr>
        <p:spPr>
          <a:xfrm>
            <a:off x="3090267" y="489109"/>
            <a:ext cx="8449747" cy="1111568"/>
          </a:xfrm>
          <a:prstGeom prst="rect">
            <a:avLst/>
          </a:prstGeom>
          <a:noFill/>
          <a:ln/>
        </p:spPr>
        <p:txBody>
          <a:bodyPr wrap="square" rtlCol="0" anchor="t"/>
          <a:lstStyle/>
          <a:p>
            <a:pPr marL="0" indent="0">
              <a:lnSpc>
                <a:spcPts val="4377"/>
              </a:lnSpc>
              <a:buNone/>
            </a:pPr>
            <a:r>
              <a:rPr lang="en-US" sz="3502" dirty="0">
                <a:solidFill>
                  <a:srgbClr val="FFFFFF"/>
                </a:solidFill>
                <a:latin typeface="Fraunces" pitchFamily="34" charset="0"/>
                <a:ea typeface="Fraunces" pitchFamily="34" charset="-122"/>
                <a:cs typeface="Fraunces" pitchFamily="34" charset="-120"/>
              </a:rPr>
              <a:t>Pipeline Sismologique: De la Collecte à la Visualisation</a:t>
            </a:r>
            <a:endParaRPr lang="en-US" sz="3502" dirty="0"/>
          </a:p>
        </p:txBody>
      </p:sp>
      <p:pic>
        <p:nvPicPr>
          <p:cNvPr id="5" name="Image 0" descr="preencoded.png"/>
          <p:cNvPicPr>
            <a:picLocks noChangeAspect="1"/>
          </p:cNvPicPr>
          <p:nvPr/>
        </p:nvPicPr>
        <p:blipFill>
          <a:blip r:embed="rId3">
            <a:alphaModFix/>
          </a:blip>
          <a:stretch>
            <a:fillRect/>
          </a:stretch>
        </p:blipFill>
        <p:spPr>
          <a:xfrm>
            <a:off x="3090267" y="1956435"/>
            <a:ext cx="8449747" cy="2115622"/>
          </a:xfrm>
          <a:prstGeom prst="rect">
            <a:avLst/>
          </a:prstGeom>
          <a:effectLst>
            <a:glow>
              <a:schemeClr val="accent1">
                <a:alpha val="40000"/>
              </a:schemeClr>
            </a:glow>
            <a:outerShdw blurRad="243513" dist="50800" dir="5400000" algn="ctr" rotWithShape="0">
              <a:srgbClr val="000000"/>
            </a:outerShdw>
            <a:reflection stA="46000" endPos="65000" dist="50800" dir="5400000" sy="-100000" algn="bl" rotWithShape="0"/>
            <a:softEdge rad="126817"/>
          </a:effectLst>
        </p:spPr>
      </p:pic>
      <p:sp>
        <p:nvSpPr>
          <p:cNvPr id="6" name="Shape 3"/>
          <p:cNvSpPr/>
          <p:nvPr/>
        </p:nvSpPr>
        <p:spPr>
          <a:xfrm>
            <a:off x="3090267" y="6139815"/>
            <a:ext cx="8449747" cy="35481"/>
          </a:xfrm>
          <a:prstGeom prst="roundRect">
            <a:avLst>
              <a:gd name="adj" fmla="val 225617"/>
            </a:avLst>
          </a:prstGeom>
          <a:solidFill>
            <a:srgbClr val="414A70"/>
          </a:solidFill>
          <a:ln/>
        </p:spPr>
        <p:txBody>
          <a:bodyPr/>
          <a:lstStyle/>
          <a:p>
            <a:endParaRPr lang="fr-FR"/>
          </a:p>
        </p:txBody>
      </p:sp>
      <p:sp>
        <p:nvSpPr>
          <p:cNvPr id="7" name="Shape 4"/>
          <p:cNvSpPr/>
          <p:nvPr/>
        </p:nvSpPr>
        <p:spPr>
          <a:xfrm>
            <a:off x="3846314" y="5517297"/>
            <a:ext cx="35481" cy="622578"/>
          </a:xfrm>
          <a:prstGeom prst="roundRect">
            <a:avLst>
              <a:gd name="adj" fmla="val 225617"/>
            </a:avLst>
          </a:prstGeom>
          <a:solidFill>
            <a:srgbClr val="414A70"/>
          </a:solidFill>
          <a:ln/>
        </p:spPr>
        <p:txBody>
          <a:bodyPr/>
          <a:lstStyle/>
          <a:p>
            <a:endParaRPr lang="fr-FR"/>
          </a:p>
        </p:txBody>
      </p:sp>
      <p:sp>
        <p:nvSpPr>
          <p:cNvPr id="8" name="Shape 5"/>
          <p:cNvSpPr/>
          <p:nvPr/>
        </p:nvSpPr>
        <p:spPr>
          <a:xfrm>
            <a:off x="3664029"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9" name="Text 6"/>
          <p:cNvSpPr/>
          <p:nvPr/>
        </p:nvSpPr>
        <p:spPr>
          <a:xfrm>
            <a:off x="3802856" y="5973068"/>
            <a:ext cx="122396"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1</a:t>
            </a:r>
            <a:endParaRPr lang="en-US" sz="2101" dirty="0"/>
          </a:p>
        </p:txBody>
      </p:sp>
      <p:sp>
        <p:nvSpPr>
          <p:cNvPr id="10" name="Text 7"/>
          <p:cNvSpPr/>
          <p:nvPr/>
        </p:nvSpPr>
        <p:spPr>
          <a:xfrm>
            <a:off x="3268147" y="4805720"/>
            <a:ext cx="1191816" cy="533638"/>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Collecte des données</a:t>
            </a:r>
            <a:endParaRPr lang="en-US" sz="1401" dirty="0"/>
          </a:p>
        </p:txBody>
      </p:sp>
      <p:sp>
        <p:nvSpPr>
          <p:cNvPr id="11" name="Shape 8"/>
          <p:cNvSpPr/>
          <p:nvPr/>
        </p:nvSpPr>
        <p:spPr>
          <a:xfrm>
            <a:off x="4709041" y="6139755"/>
            <a:ext cx="35481" cy="622578"/>
          </a:xfrm>
          <a:prstGeom prst="roundRect">
            <a:avLst>
              <a:gd name="adj" fmla="val 225617"/>
            </a:avLst>
          </a:prstGeom>
          <a:solidFill>
            <a:srgbClr val="414A70"/>
          </a:solidFill>
          <a:ln/>
        </p:spPr>
        <p:txBody>
          <a:bodyPr/>
          <a:lstStyle/>
          <a:p>
            <a:endParaRPr lang="fr-FR"/>
          </a:p>
        </p:txBody>
      </p:sp>
      <p:sp>
        <p:nvSpPr>
          <p:cNvPr id="12" name="Shape 9"/>
          <p:cNvSpPr/>
          <p:nvPr/>
        </p:nvSpPr>
        <p:spPr>
          <a:xfrm>
            <a:off x="4526756"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13" name="Text 10"/>
          <p:cNvSpPr/>
          <p:nvPr/>
        </p:nvSpPr>
        <p:spPr>
          <a:xfrm>
            <a:off x="4645938" y="5973068"/>
            <a:ext cx="161687"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2</a:t>
            </a:r>
            <a:endParaRPr lang="en-US" sz="2101" dirty="0"/>
          </a:p>
        </p:txBody>
      </p:sp>
      <p:sp>
        <p:nvSpPr>
          <p:cNvPr id="14" name="Text 11"/>
          <p:cNvSpPr/>
          <p:nvPr/>
        </p:nvSpPr>
        <p:spPr>
          <a:xfrm>
            <a:off x="4032127" y="6857147"/>
            <a:ext cx="1397437" cy="800457"/>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Prétraitement des données</a:t>
            </a:r>
            <a:endParaRPr lang="en-US" sz="1401" dirty="0"/>
          </a:p>
        </p:txBody>
      </p:sp>
      <p:sp>
        <p:nvSpPr>
          <p:cNvPr id="15" name="Shape 12"/>
          <p:cNvSpPr/>
          <p:nvPr/>
        </p:nvSpPr>
        <p:spPr>
          <a:xfrm>
            <a:off x="5571768" y="5517297"/>
            <a:ext cx="35481" cy="622578"/>
          </a:xfrm>
          <a:prstGeom prst="roundRect">
            <a:avLst>
              <a:gd name="adj" fmla="val 225617"/>
            </a:avLst>
          </a:prstGeom>
          <a:solidFill>
            <a:srgbClr val="414A70"/>
          </a:solidFill>
          <a:ln/>
        </p:spPr>
        <p:txBody>
          <a:bodyPr/>
          <a:lstStyle/>
          <a:p>
            <a:endParaRPr lang="fr-FR"/>
          </a:p>
        </p:txBody>
      </p:sp>
      <p:sp>
        <p:nvSpPr>
          <p:cNvPr id="16" name="Shape 13"/>
          <p:cNvSpPr/>
          <p:nvPr/>
        </p:nvSpPr>
        <p:spPr>
          <a:xfrm>
            <a:off x="5389483"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17" name="Text 14"/>
          <p:cNvSpPr/>
          <p:nvPr/>
        </p:nvSpPr>
        <p:spPr>
          <a:xfrm>
            <a:off x="5515928" y="5973068"/>
            <a:ext cx="147280"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3</a:t>
            </a:r>
            <a:endParaRPr lang="en-US" sz="2101" dirty="0"/>
          </a:p>
        </p:txBody>
      </p:sp>
      <p:sp>
        <p:nvSpPr>
          <p:cNvPr id="18" name="Text 15"/>
          <p:cNvSpPr/>
          <p:nvPr/>
        </p:nvSpPr>
        <p:spPr>
          <a:xfrm>
            <a:off x="4993600" y="4557090"/>
            <a:ext cx="1191935" cy="1067276"/>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Détection des événements sismiques</a:t>
            </a:r>
            <a:endParaRPr lang="en-US" sz="1401" dirty="0"/>
          </a:p>
        </p:txBody>
      </p:sp>
      <p:sp>
        <p:nvSpPr>
          <p:cNvPr id="19" name="Shape 16"/>
          <p:cNvSpPr/>
          <p:nvPr/>
        </p:nvSpPr>
        <p:spPr>
          <a:xfrm>
            <a:off x="6434495" y="6139755"/>
            <a:ext cx="35481" cy="622578"/>
          </a:xfrm>
          <a:prstGeom prst="roundRect">
            <a:avLst>
              <a:gd name="adj" fmla="val 225617"/>
            </a:avLst>
          </a:prstGeom>
          <a:solidFill>
            <a:srgbClr val="414A70"/>
          </a:solidFill>
          <a:ln/>
        </p:spPr>
        <p:txBody>
          <a:bodyPr/>
          <a:lstStyle/>
          <a:p>
            <a:endParaRPr lang="fr-FR"/>
          </a:p>
        </p:txBody>
      </p:sp>
      <p:sp>
        <p:nvSpPr>
          <p:cNvPr id="20" name="Shape 17"/>
          <p:cNvSpPr/>
          <p:nvPr/>
        </p:nvSpPr>
        <p:spPr>
          <a:xfrm>
            <a:off x="6252210"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21" name="Text 18"/>
          <p:cNvSpPr/>
          <p:nvPr/>
        </p:nvSpPr>
        <p:spPr>
          <a:xfrm>
            <a:off x="6370677" y="5973068"/>
            <a:ext cx="163116"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4</a:t>
            </a:r>
            <a:endParaRPr lang="en-US" sz="2101" dirty="0"/>
          </a:p>
        </p:txBody>
      </p:sp>
      <p:sp>
        <p:nvSpPr>
          <p:cNvPr id="22" name="Text 19"/>
          <p:cNvSpPr/>
          <p:nvPr/>
        </p:nvSpPr>
        <p:spPr>
          <a:xfrm>
            <a:off x="5856327" y="6857147"/>
            <a:ext cx="1191935" cy="533638"/>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Localisation des séismes</a:t>
            </a:r>
            <a:endParaRPr lang="en-US" sz="1401" dirty="0"/>
          </a:p>
        </p:txBody>
      </p:sp>
      <p:sp>
        <p:nvSpPr>
          <p:cNvPr id="23" name="Shape 20"/>
          <p:cNvSpPr/>
          <p:nvPr/>
        </p:nvSpPr>
        <p:spPr>
          <a:xfrm>
            <a:off x="7297341" y="5517297"/>
            <a:ext cx="35481" cy="622578"/>
          </a:xfrm>
          <a:prstGeom prst="roundRect">
            <a:avLst>
              <a:gd name="adj" fmla="val 225617"/>
            </a:avLst>
          </a:prstGeom>
          <a:solidFill>
            <a:srgbClr val="414A70"/>
          </a:solidFill>
          <a:ln/>
        </p:spPr>
        <p:txBody>
          <a:bodyPr/>
          <a:lstStyle/>
          <a:p>
            <a:endParaRPr lang="fr-FR"/>
          </a:p>
        </p:txBody>
      </p:sp>
      <p:sp>
        <p:nvSpPr>
          <p:cNvPr id="24" name="Shape 21"/>
          <p:cNvSpPr/>
          <p:nvPr/>
        </p:nvSpPr>
        <p:spPr>
          <a:xfrm>
            <a:off x="7115056"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25" name="Text 22"/>
          <p:cNvSpPr/>
          <p:nvPr/>
        </p:nvSpPr>
        <p:spPr>
          <a:xfrm>
            <a:off x="7238286" y="5973068"/>
            <a:ext cx="153710"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5</a:t>
            </a:r>
            <a:endParaRPr lang="en-US" sz="2101" dirty="0"/>
          </a:p>
        </p:txBody>
      </p:sp>
      <p:sp>
        <p:nvSpPr>
          <p:cNvPr id="26" name="Text 23"/>
          <p:cNvSpPr/>
          <p:nvPr/>
        </p:nvSpPr>
        <p:spPr>
          <a:xfrm>
            <a:off x="6588547" y="4823909"/>
            <a:ext cx="1440896" cy="800457"/>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Caractérisation des séismes</a:t>
            </a:r>
            <a:endParaRPr lang="en-US" sz="1401" dirty="0"/>
          </a:p>
        </p:txBody>
      </p:sp>
      <p:sp>
        <p:nvSpPr>
          <p:cNvPr id="27" name="Shape 24"/>
          <p:cNvSpPr/>
          <p:nvPr/>
        </p:nvSpPr>
        <p:spPr>
          <a:xfrm>
            <a:off x="8160068" y="6139755"/>
            <a:ext cx="35481" cy="622578"/>
          </a:xfrm>
          <a:prstGeom prst="roundRect">
            <a:avLst>
              <a:gd name="adj" fmla="val 225617"/>
            </a:avLst>
          </a:prstGeom>
          <a:solidFill>
            <a:srgbClr val="414A70"/>
          </a:solidFill>
          <a:ln/>
        </p:spPr>
        <p:txBody>
          <a:bodyPr/>
          <a:lstStyle/>
          <a:p>
            <a:endParaRPr lang="fr-FR"/>
          </a:p>
        </p:txBody>
      </p:sp>
      <p:sp>
        <p:nvSpPr>
          <p:cNvPr id="28" name="Shape 25"/>
          <p:cNvSpPr/>
          <p:nvPr/>
        </p:nvSpPr>
        <p:spPr>
          <a:xfrm>
            <a:off x="7977783"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29" name="Text 26"/>
          <p:cNvSpPr/>
          <p:nvPr/>
        </p:nvSpPr>
        <p:spPr>
          <a:xfrm>
            <a:off x="8097083" y="5973068"/>
            <a:ext cx="161449"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6</a:t>
            </a:r>
            <a:endParaRPr lang="en-US" sz="2101" dirty="0"/>
          </a:p>
        </p:txBody>
      </p:sp>
      <p:sp>
        <p:nvSpPr>
          <p:cNvPr id="30" name="Text 27"/>
          <p:cNvSpPr/>
          <p:nvPr/>
        </p:nvSpPr>
        <p:spPr>
          <a:xfrm>
            <a:off x="7581900" y="6857147"/>
            <a:ext cx="1191935" cy="533638"/>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Analyse des données</a:t>
            </a:r>
            <a:endParaRPr lang="en-US" sz="1401" dirty="0"/>
          </a:p>
        </p:txBody>
      </p:sp>
      <p:sp>
        <p:nvSpPr>
          <p:cNvPr id="31" name="Shape 28"/>
          <p:cNvSpPr/>
          <p:nvPr/>
        </p:nvSpPr>
        <p:spPr>
          <a:xfrm>
            <a:off x="9022794" y="5517297"/>
            <a:ext cx="35481" cy="622578"/>
          </a:xfrm>
          <a:prstGeom prst="roundRect">
            <a:avLst>
              <a:gd name="adj" fmla="val 225617"/>
            </a:avLst>
          </a:prstGeom>
          <a:solidFill>
            <a:srgbClr val="414A70"/>
          </a:solidFill>
          <a:ln/>
        </p:spPr>
        <p:txBody>
          <a:bodyPr/>
          <a:lstStyle/>
          <a:p>
            <a:endParaRPr lang="fr-FR"/>
          </a:p>
        </p:txBody>
      </p:sp>
      <p:sp>
        <p:nvSpPr>
          <p:cNvPr id="32" name="Shape 29"/>
          <p:cNvSpPr/>
          <p:nvPr/>
        </p:nvSpPr>
        <p:spPr>
          <a:xfrm>
            <a:off x="8840510"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33" name="Text 30"/>
          <p:cNvSpPr/>
          <p:nvPr/>
        </p:nvSpPr>
        <p:spPr>
          <a:xfrm>
            <a:off x="8971717" y="5973068"/>
            <a:ext cx="137755"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7</a:t>
            </a:r>
            <a:endParaRPr lang="en-US" sz="2101" dirty="0"/>
          </a:p>
        </p:txBody>
      </p:sp>
      <p:sp>
        <p:nvSpPr>
          <p:cNvPr id="34" name="Text 31"/>
          <p:cNvSpPr/>
          <p:nvPr/>
        </p:nvSpPr>
        <p:spPr>
          <a:xfrm>
            <a:off x="8325877" y="4545210"/>
            <a:ext cx="1440896" cy="1067276"/>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Visualisation et présentation des résultats</a:t>
            </a:r>
            <a:endParaRPr lang="en-US" sz="1401" dirty="0"/>
          </a:p>
        </p:txBody>
      </p:sp>
      <p:sp>
        <p:nvSpPr>
          <p:cNvPr id="35" name="Shape 32"/>
          <p:cNvSpPr/>
          <p:nvPr/>
        </p:nvSpPr>
        <p:spPr>
          <a:xfrm>
            <a:off x="9885640" y="6139755"/>
            <a:ext cx="35481" cy="622578"/>
          </a:xfrm>
          <a:prstGeom prst="roundRect">
            <a:avLst>
              <a:gd name="adj" fmla="val 225617"/>
            </a:avLst>
          </a:prstGeom>
          <a:solidFill>
            <a:srgbClr val="414A70"/>
          </a:solidFill>
          <a:ln/>
        </p:spPr>
        <p:txBody>
          <a:bodyPr/>
          <a:lstStyle/>
          <a:p>
            <a:endParaRPr lang="fr-FR"/>
          </a:p>
        </p:txBody>
      </p:sp>
      <p:sp>
        <p:nvSpPr>
          <p:cNvPr id="36" name="Shape 33"/>
          <p:cNvSpPr/>
          <p:nvPr/>
        </p:nvSpPr>
        <p:spPr>
          <a:xfrm>
            <a:off x="9703356"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37" name="Text 34"/>
          <p:cNvSpPr/>
          <p:nvPr/>
        </p:nvSpPr>
        <p:spPr>
          <a:xfrm>
            <a:off x="9823490" y="5973068"/>
            <a:ext cx="159782"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8</a:t>
            </a:r>
            <a:endParaRPr lang="en-US" sz="2101" dirty="0"/>
          </a:p>
        </p:txBody>
      </p:sp>
      <p:sp>
        <p:nvSpPr>
          <p:cNvPr id="38" name="Text 35"/>
          <p:cNvSpPr/>
          <p:nvPr/>
        </p:nvSpPr>
        <p:spPr>
          <a:xfrm>
            <a:off x="9307473" y="6857147"/>
            <a:ext cx="1191816" cy="800457"/>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Stockage et gestion des données</a:t>
            </a:r>
            <a:endParaRPr lang="en-US" sz="1401" dirty="0"/>
          </a:p>
        </p:txBody>
      </p:sp>
      <p:sp>
        <p:nvSpPr>
          <p:cNvPr id="39" name="Shape 36"/>
          <p:cNvSpPr/>
          <p:nvPr/>
        </p:nvSpPr>
        <p:spPr>
          <a:xfrm>
            <a:off x="10748367" y="5517297"/>
            <a:ext cx="35481" cy="622578"/>
          </a:xfrm>
          <a:prstGeom prst="roundRect">
            <a:avLst>
              <a:gd name="adj" fmla="val 225617"/>
            </a:avLst>
          </a:prstGeom>
          <a:solidFill>
            <a:srgbClr val="414A70"/>
          </a:solidFill>
          <a:ln/>
        </p:spPr>
        <p:txBody>
          <a:bodyPr/>
          <a:lstStyle/>
          <a:p>
            <a:endParaRPr lang="fr-FR"/>
          </a:p>
        </p:txBody>
      </p:sp>
      <p:sp>
        <p:nvSpPr>
          <p:cNvPr id="40" name="Shape 37"/>
          <p:cNvSpPr/>
          <p:nvPr/>
        </p:nvSpPr>
        <p:spPr>
          <a:xfrm>
            <a:off x="10566083" y="5939730"/>
            <a:ext cx="400169" cy="400169"/>
          </a:xfrm>
          <a:prstGeom prst="roundRect">
            <a:avLst>
              <a:gd name="adj" fmla="val 20004"/>
            </a:avLst>
          </a:prstGeom>
          <a:solidFill>
            <a:srgbClr val="283157"/>
          </a:solidFill>
          <a:ln w="7620">
            <a:solidFill>
              <a:srgbClr val="414A70"/>
            </a:solidFill>
            <a:prstDash val="solid"/>
          </a:ln>
        </p:spPr>
        <p:txBody>
          <a:bodyPr/>
          <a:lstStyle/>
          <a:p>
            <a:endParaRPr lang="fr-FR"/>
          </a:p>
        </p:txBody>
      </p:sp>
      <p:sp>
        <p:nvSpPr>
          <p:cNvPr id="41" name="Text 38"/>
          <p:cNvSpPr/>
          <p:nvPr/>
        </p:nvSpPr>
        <p:spPr>
          <a:xfrm>
            <a:off x="10684907" y="5973068"/>
            <a:ext cx="162520" cy="333494"/>
          </a:xfrm>
          <a:prstGeom prst="rect">
            <a:avLst/>
          </a:prstGeom>
          <a:noFill/>
          <a:ln/>
        </p:spPr>
        <p:txBody>
          <a:bodyPr wrap="none" rtlCol="0" anchor="t"/>
          <a:lstStyle/>
          <a:p>
            <a:pPr marL="0" indent="0" algn="ctr">
              <a:lnSpc>
                <a:spcPts val="2626"/>
              </a:lnSpc>
              <a:buNone/>
            </a:pPr>
            <a:r>
              <a:rPr lang="en-US" sz="2101" dirty="0">
                <a:solidFill>
                  <a:srgbClr val="EBECEF"/>
                </a:solidFill>
                <a:latin typeface="Fraunces" pitchFamily="34" charset="0"/>
                <a:ea typeface="Fraunces" pitchFamily="34" charset="-122"/>
                <a:cs typeface="Fraunces" pitchFamily="34" charset="-120"/>
              </a:rPr>
              <a:t>9</a:t>
            </a:r>
            <a:endParaRPr lang="en-US" sz="2101" dirty="0"/>
          </a:p>
        </p:txBody>
      </p:sp>
      <p:sp>
        <p:nvSpPr>
          <p:cNvPr id="42" name="Text 39"/>
          <p:cNvSpPr/>
          <p:nvPr/>
        </p:nvSpPr>
        <p:spPr>
          <a:xfrm>
            <a:off x="10170200" y="4805720"/>
            <a:ext cx="1191935" cy="533638"/>
          </a:xfrm>
          <a:prstGeom prst="rect">
            <a:avLst/>
          </a:prstGeom>
          <a:noFill/>
          <a:ln/>
        </p:spPr>
        <p:txBody>
          <a:bodyPr wrap="square" rtlCol="0" anchor="t"/>
          <a:lstStyle/>
          <a:p>
            <a:pPr marL="0" indent="0" algn="ctr">
              <a:lnSpc>
                <a:spcPts val="2101"/>
              </a:lnSpc>
              <a:buNone/>
            </a:pPr>
            <a:r>
              <a:rPr lang="en-US" sz="1401" dirty="0">
                <a:solidFill>
                  <a:srgbClr val="EBECEF"/>
                </a:solidFill>
                <a:latin typeface="Epilogue" pitchFamily="34" charset="0"/>
                <a:ea typeface="Epilogue" pitchFamily="34" charset="-122"/>
                <a:cs typeface="Epilogue" pitchFamily="34" charset="-120"/>
              </a:rPr>
              <a:t>Validation et rétroaction</a:t>
            </a:r>
            <a:endParaRPr lang="en-US" sz="140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49732" y="650278"/>
            <a:ext cx="7452157" cy="694373"/>
          </a:xfrm>
          <a:prstGeom prst="rect">
            <a:avLst/>
          </a:prstGeom>
          <a:noFill/>
          <a:ln/>
        </p:spPr>
        <p:txBody>
          <a:bodyPr wrap="none" rtlCol="0" anchor="t"/>
          <a:lstStyle/>
          <a:p>
            <a:pPr marL="0" indent="0">
              <a:lnSpc>
                <a:spcPts val="5468"/>
              </a:lnSpc>
              <a:buNone/>
            </a:pPr>
            <a:r>
              <a:rPr kumimoji="0" lang="fr-FR" sz="44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rPr>
              <a:t>les types de données principales</a:t>
            </a:r>
            <a:endParaRPr lang="en-US" sz="4374" dirty="0"/>
          </a:p>
        </p:txBody>
      </p:sp>
      <p:sp>
        <p:nvSpPr>
          <p:cNvPr id="8" name="ZoneTexte 7">
            <a:extLst>
              <a:ext uri="{FF2B5EF4-FFF2-40B4-BE49-F238E27FC236}">
                <a16:creationId xmlns:a16="http://schemas.microsoft.com/office/drawing/2014/main" id="{557E6009-28EF-257F-2CC4-4EC4F885C5A0}"/>
              </a:ext>
            </a:extLst>
          </p:cNvPr>
          <p:cNvSpPr txBox="1"/>
          <p:nvPr/>
        </p:nvSpPr>
        <p:spPr>
          <a:xfrm>
            <a:off x="1403288" y="2174487"/>
            <a:ext cx="5911912" cy="4801314"/>
          </a:xfrm>
          <a:prstGeom prst="rect">
            <a:avLst/>
          </a:prstGeom>
          <a:noFill/>
        </p:spPr>
        <p:txBody>
          <a:bodyPr wrap="square" rtlCol="0">
            <a:spAutoFit/>
          </a:bodyPr>
          <a:lstStyle/>
          <a:p>
            <a:pPr marL="285750" indent="-285750">
              <a:buClr>
                <a:schemeClr val="bg1"/>
              </a:buClr>
              <a:buFont typeface="Wingdings" panose="05000000000000000000" pitchFamily="2" charset="2"/>
              <a:buChar char="Ø"/>
            </a:pPr>
            <a:r>
              <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rPr>
              <a:t>Magnitude</a:t>
            </a:r>
          </a:p>
          <a:p>
            <a:pPr>
              <a:buClr>
                <a:schemeClr val="bg1"/>
              </a:buClr>
            </a:pPr>
            <a:endPar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285750" indent="-285750">
              <a:buClr>
                <a:schemeClr val="bg1"/>
              </a:buClr>
              <a:buFont typeface="Wingdings" panose="05000000000000000000" pitchFamily="2" charset="2"/>
              <a:buChar char="Ø"/>
            </a:pPr>
            <a:r>
              <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rPr>
              <a:t>Profondeur</a:t>
            </a:r>
          </a:p>
          <a:p>
            <a:pPr>
              <a:buClr>
                <a:schemeClr val="bg1"/>
              </a:buClr>
            </a:pPr>
            <a:endPar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285750" indent="-285750">
              <a:buClr>
                <a:schemeClr val="bg1"/>
              </a:buClr>
              <a:buFont typeface="Wingdings" panose="05000000000000000000" pitchFamily="2" charset="2"/>
              <a:buChar char="Ø"/>
            </a:pPr>
            <a:r>
              <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rPr>
              <a:t>Emplacement</a:t>
            </a:r>
          </a:p>
          <a:p>
            <a:pPr>
              <a:buClr>
                <a:schemeClr val="bg1"/>
              </a:buClr>
            </a:pPr>
            <a:endPar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285750" indent="-285750">
              <a:buClr>
                <a:schemeClr val="bg1"/>
              </a:buClr>
              <a:buFont typeface="Wingdings" panose="05000000000000000000" pitchFamily="2" charset="2"/>
              <a:buChar char="Ø"/>
            </a:pPr>
            <a:r>
              <a:rPr kumimoji="0" lang="fr-FR" sz="3600" b="0" i="0" u="none" strike="noStrike" kern="1200" cap="none" spc="0" normalizeH="0" baseline="0" noProof="0" dirty="0">
                <a:ln>
                  <a:solidFill>
                    <a:prstClr val="black">
                      <a:lumMod val="75000"/>
                      <a:lumOff val="25000"/>
                      <a:alpha val="10000"/>
                    </a:prstClr>
                  </a:solidFill>
                </a:ln>
                <a:solidFill>
                  <a:srgbClr val="F4EDD8"/>
                </a:solidFill>
                <a:effectLst/>
                <a:uLnTx/>
                <a:uFillTx/>
                <a:latin typeface="Calibri" panose="020F0502020204030204" pitchFamily="34" charset="0"/>
                <a:ea typeface="Calibri" panose="020F0502020204030204" pitchFamily="34" charset="0"/>
                <a:cs typeface="Times New Roman" panose="02020603050405020304" pitchFamily="18" charset="0"/>
              </a:rPr>
              <a:t>fréquence des tremblements de terre</a:t>
            </a:r>
            <a:endParaRPr kumimoji="0" lang="fr-FR" sz="3600" b="0" i="0" u="none" strike="noStrike" kern="1200" cap="none" spc="0" normalizeH="0" baseline="0" noProof="0" dirty="0">
              <a:ln>
                <a:solidFill>
                  <a:prstClr val="black">
                    <a:lumMod val="75000"/>
                    <a:lumOff val="25000"/>
                    <a:alpha val="10000"/>
                  </a:prstClr>
                </a:solidFill>
              </a:ln>
              <a:solidFill>
                <a:srgbClr val="F4EDD8"/>
              </a:solidFill>
              <a:effectLst>
                <a:outerShdw blurRad="9525" dist="25400" dir="14640000" algn="tl" rotWithShape="0">
                  <a:prstClr val="black">
                    <a:alpha val="30000"/>
                  </a:prstClr>
                </a:outerShdw>
              </a:effectLst>
              <a:uLnTx/>
              <a:uFillTx/>
              <a:latin typeface="Goudy Old Style"/>
              <a:ea typeface="+mn-ea"/>
              <a:cs typeface="+mn-cs"/>
            </a:endParaRPr>
          </a:p>
          <a:p>
            <a:pPr>
              <a:buClr>
                <a:schemeClr val="bg1"/>
              </a:buClr>
            </a:pPr>
            <a:endParaRPr lang="fr-FR" dirty="0"/>
          </a:p>
        </p:txBody>
      </p:sp>
      <p:pic>
        <p:nvPicPr>
          <p:cNvPr id="6" name="Image 5">
            <a:extLst>
              <a:ext uri="{FF2B5EF4-FFF2-40B4-BE49-F238E27FC236}">
                <a16:creationId xmlns:a16="http://schemas.microsoft.com/office/drawing/2014/main" id="{07420948-3DC9-B3F8-20A2-8E8A8C2F38E1}"/>
              </a:ext>
            </a:extLst>
          </p:cNvPr>
          <p:cNvPicPr>
            <a:picLocks noChangeAspect="1"/>
          </p:cNvPicPr>
          <p:nvPr/>
        </p:nvPicPr>
        <p:blipFill>
          <a:blip r:embed="rId4"/>
          <a:stretch>
            <a:fillRect/>
          </a:stretch>
        </p:blipFill>
        <p:spPr>
          <a:xfrm>
            <a:off x="5390646" y="2409011"/>
            <a:ext cx="5053344" cy="31583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sp>
        <p:nvSpPr>
          <p:cNvPr id="4" name="Text 2"/>
          <p:cNvSpPr/>
          <p:nvPr/>
        </p:nvSpPr>
        <p:spPr>
          <a:xfrm>
            <a:off x="1725758" y="791527"/>
            <a:ext cx="7998105" cy="694373"/>
          </a:xfrm>
          <a:prstGeom prst="rect">
            <a:avLst/>
          </a:prstGeom>
          <a:noFill/>
          <a:ln/>
        </p:spPr>
        <p:txBody>
          <a:bodyPr wrap="none" rtlCol="0" anchor="t"/>
          <a:lstStyle/>
          <a:p>
            <a:r>
              <a:rPr lang="fr-FR" sz="4400" dirty="0">
                <a:solidFill>
                  <a:schemeClr val="bg1"/>
                </a:solidFill>
              </a:rPr>
              <a:t>Les sources de données sismiques</a:t>
            </a:r>
          </a:p>
        </p:txBody>
      </p:sp>
      <p:sp>
        <p:nvSpPr>
          <p:cNvPr id="5" name="Text 3"/>
          <p:cNvSpPr/>
          <p:nvPr/>
        </p:nvSpPr>
        <p:spPr>
          <a:xfrm>
            <a:off x="2037993" y="2127766"/>
            <a:ext cx="10554414" cy="333256"/>
          </a:xfrm>
          <a:prstGeom prst="rect">
            <a:avLst/>
          </a:prstGeom>
          <a:noFill/>
          <a:ln/>
        </p:spPr>
        <p:txBody>
          <a:bodyPr wrap="non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Carte des tremblements de terre de l'USGS :</a:t>
            </a:r>
            <a:endParaRPr lang="en-US" sz="1750" dirty="0"/>
          </a:p>
        </p:txBody>
      </p:sp>
      <p:pic>
        <p:nvPicPr>
          <p:cNvPr id="6" name="Image 0" descr="preencoded.png">
            <a:hlinkClick r:id="rId3"/>
          </p:cNvPr>
          <p:cNvPicPr>
            <a:picLocks noChangeAspect="1"/>
          </p:cNvPicPr>
          <p:nvPr/>
        </p:nvPicPr>
        <p:blipFill>
          <a:blip r:embed="rId4"/>
          <a:stretch>
            <a:fillRect/>
          </a:stretch>
        </p:blipFill>
        <p:spPr>
          <a:xfrm>
            <a:off x="2037993" y="2710934"/>
            <a:ext cx="8310339" cy="2237184"/>
          </a:xfrm>
          <a:prstGeom prst="rect">
            <a:avLst/>
          </a:prstGeom>
        </p:spPr>
      </p:pic>
      <p:sp>
        <p:nvSpPr>
          <p:cNvPr id="7" name="Text 4"/>
          <p:cNvSpPr/>
          <p:nvPr/>
        </p:nvSpPr>
        <p:spPr>
          <a:xfrm>
            <a:off x="2037993" y="5198031"/>
            <a:ext cx="10554414" cy="333256"/>
          </a:xfrm>
          <a:prstGeom prst="rect">
            <a:avLst/>
          </a:prstGeom>
          <a:noFill/>
          <a:ln/>
        </p:spPr>
        <p:txBody>
          <a:bodyPr wrap="none" rtlCol="0" anchor="t"/>
          <a:lstStyle/>
          <a:p>
            <a:pPr marL="0" indent="0">
              <a:lnSpc>
                <a:spcPts val="2624"/>
              </a:lnSpc>
              <a:buNone/>
            </a:pPr>
            <a:r>
              <a:rPr lang="en-US" sz="1750" dirty="0">
                <a:solidFill>
                  <a:srgbClr val="EBECEF"/>
                </a:solidFill>
                <a:latin typeface="Epilogue" pitchFamily="34" charset="0"/>
                <a:ea typeface="Epilogue" pitchFamily="34" charset="-122"/>
                <a:cs typeface="Epilogue" pitchFamily="34" charset="-120"/>
              </a:rPr>
              <a:t>Tremblements de terre en temps réel du EMSC :</a:t>
            </a:r>
            <a:endParaRPr lang="en-US" sz="1750" dirty="0"/>
          </a:p>
        </p:txBody>
      </p:sp>
      <p:pic>
        <p:nvPicPr>
          <p:cNvPr id="8" name="Image 1" descr="preencoded.png">
            <a:hlinkClick r:id="rId5"/>
          </p:cNvPr>
          <p:cNvPicPr>
            <a:picLocks noChangeAspect="1"/>
          </p:cNvPicPr>
          <p:nvPr/>
        </p:nvPicPr>
        <p:blipFill>
          <a:blip r:embed="rId6"/>
          <a:stretch>
            <a:fillRect/>
          </a:stretch>
        </p:blipFill>
        <p:spPr>
          <a:xfrm>
            <a:off x="2037993" y="5781199"/>
            <a:ext cx="8399548" cy="1459349"/>
          </a:xfrm>
          <a:prstGeom prst="rect">
            <a:avLst/>
          </a:prstGeom>
        </p:spPr>
      </p:pic>
      <p:pic>
        <p:nvPicPr>
          <p:cNvPr id="10" name="Image 9" descr="Une image contenant texte, logo, Police, capture d’écran&#10;&#10;Description générée automatiquement">
            <a:extLst>
              <a:ext uri="{FF2B5EF4-FFF2-40B4-BE49-F238E27FC236}">
                <a16:creationId xmlns:a16="http://schemas.microsoft.com/office/drawing/2014/main" id="{39F921E9-A356-6887-C4BF-F8F695B8914B}"/>
              </a:ext>
            </a:extLst>
          </p:cNvPr>
          <p:cNvPicPr>
            <a:picLocks noChangeAspect="1"/>
          </p:cNvPicPr>
          <p:nvPr/>
        </p:nvPicPr>
        <p:blipFill>
          <a:blip r:embed="rId7"/>
          <a:stretch>
            <a:fillRect/>
          </a:stretch>
        </p:blipFill>
        <p:spPr>
          <a:xfrm>
            <a:off x="11445231" y="2490749"/>
            <a:ext cx="2467411" cy="2461132"/>
          </a:xfrm>
          <a:prstGeom prst="rect">
            <a:avLst/>
          </a:prstGeom>
        </p:spPr>
      </p:pic>
      <p:pic>
        <p:nvPicPr>
          <p:cNvPr id="12" name="Image 11" descr="Une image contenant texte, Police, Graphique, capture d’écran&#10;&#10;Description générée automatiquement">
            <a:extLst>
              <a:ext uri="{FF2B5EF4-FFF2-40B4-BE49-F238E27FC236}">
                <a16:creationId xmlns:a16="http://schemas.microsoft.com/office/drawing/2014/main" id="{31CD102F-D66C-3FE7-542E-1ECB274A5ADE}"/>
              </a:ext>
            </a:extLst>
          </p:cNvPr>
          <p:cNvPicPr>
            <a:picLocks noChangeAspect="1"/>
          </p:cNvPicPr>
          <p:nvPr/>
        </p:nvPicPr>
        <p:blipFill>
          <a:blip r:embed="rId8"/>
          <a:stretch>
            <a:fillRect/>
          </a:stretch>
        </p:blipFill>
        <p:spPr>
          <a:xfrm>
            <a:off x="11195262" y="5777437"/>
            <a:ext cx="2990773" cy="122835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txBody>
          <a:bodyPr/>
          <a:lstStyle/>
          <a:p>
            <a:endParaRPr lang="fr-FR"/>
          </a:p>
        </p:txBody>
      </p:sp>
      <p:sp>
        <p:nvSpPr>
          <p:cNvPr id="3" name="Shape 1"/>
          <p:cNvSpPr/>
          <p:nvPr/>
        </p:nvSpPr>
        <p:spPr>
          <a:xfrm>
            <a:off x="0" y="0"/>
            <a:ext cx="14630400" cy="8229600"/>
          </a:xfrm>
          <a:prstGeom prst="rect">
            <a:avLst/>
          </a:prstGeom>
          <a:solidFill>
            <a:srgbClr val="080E26"/>
          </a:solidFill>
          <a:ln/>
        </p:spPr>
        <p:txBody>
          <a:bodyPr/>
          <a:lstStyle/>
          <a:p>
            <a:endParaRPr lang="fr-FR"/>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pic>
        <p:nvPicPr>
          <p:cNvPr id="8" name="Image 7">
            <a:extLst>
              <a:ext uri="{FF2B5EF4-FFF2-40B4-BE49-F238E27FC236}">
                <a16:creationId xmlns:a16="http://schemas.microsoft.com/office/drawing/2014/main" id="{6A9FD9FF-EE12-9F72-348B-39421235423B}"/>
              </a:ext>
            </a:extLst>
          </p:cNvPr>
          <p:cNvPicPr>
            <a:picLocks noChangeAspect="1"/>
          </p:cNvPicPr>
          <p:nvPr/>
        </p:nvPicPr>
        <p:blipFill>
          <a:blip r:embed="rId4"/>
          <a:stretch>
            <a:fillRect/>
          </a:stretch>
        </p:blipFill>
        <p:spPr>
          <a:xfrm>
            <a:off x="1277058" y="910764"/>
            <a:ext cx="6389162" cy="6675699"/>
          </a:xfrm>
          <a:prstGeom prst="rect">
            <a:avLst/>
          </a:prstGeom>
        </p:spPr>
      </p:pic>
    </p:spTree>
    <p:extLst>
      <p:ext uri="{BB962C8B-B14F-4D97-AF65-F5344CB8AC3E}">
        <p14:creationId xmlns:p14="http://schemas.microsoft.com/office/powerpoint/2010/main" val="539608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Shape 1"/>
          <p:cNvSpPr/>
          <p:nvPr/>
        </p:nvSpPr>
        <p:spPr>
          <a:xfrm>
            <a:off x="0" y="0"/>
            <a:ext cx="14630400" cy="8273177"/>
          </a:xfrm>
          <a:prstGeom prst="rect">
            <a:avLst/>
          </a:prstGeom>
          <a:solidFill>
            <a:srgbClr val="080E26"/>
          </a:solidFill>
          <a:ln/>
        </p:spPr>
        <p:txBody>
          <a:bodyPr/>
          <a:lstStyle/>
          <a:p>
            <a:endParaRPr lang="fr-FR"/>
          </a:p>
        </p:txBody>
      </p:sp>
      <p:sp>
        <p:nvSpPr>
          <p:cNvPr id="4" name="Text 2"/>
          <p:cNvSpPr/>
          <p:nvPr/>
        </p:nvSpPr>
        <p:spPr>
          <a:xfrm>
            <a:off x="2011194" y="427673"/>
            <a:ext cx="8126176" cy="486013"/>
          </a:xfrm>
          <a:prstGeom prst="rect">
            <a:avLst/>
          </a:prstGeom>
          <a:noFill/>
          <a:ln/>
        </p:spPr>
        <p:txBody>
          <a:bodyPr wrap="none" rtlCol="0" anchor="t"/>
          <a:lstStyle/>
          <a:p>
            <a:pPr marL="0" indent="0">
              <a:lnSpc>
                <a:spcPts val="3827"/>
              </a:lnSpc>
              <a:buNone/>
            </a:pPr>
            <a:r>
              <a:rPr lang="en-US" sz="3062" dirty="0">
                <a:solidFill>
                  <a:srgbClr val="FFFFFF"/>
                </a:solidFill>
                <a:latin typeface="Fraunces" pitchFamily="34" charset="0"/>
                <a:ea typeface="Fraunces" pitchFamily="34" charset="-122"/>
                <a:cs typeface="Fraunces" pitchFamily="34" charset="-120"/>
              </a:rPr>
              <a:t>Techniques d’acquisition </a:t>
            </a:r>
            <a:endParaRPr lang="en-US" sz="3062" dirty="0"/>
          </a:p>
        </p:txBody>
      </p:sp>
      <p:sp>
        <p:nvSpPr>
          <p:cNvPr id="5" name="Shape 3"/>
          <p:cNvSpPr/>
          <p:nvPr/>
        </p:nvSpPr>
        <p:spPr>
          <a:xfrm>
            <a:off x="883379" y="1224677"/>
            <a:ext cx="12828060" cy="6620828"/>
          </a:xfrm>
          <a:prstGeom prst="roundRect">
            <a:avLst>
              <a:gd name="adj" fmla="val 1057"/>
            </a:avLst>
          </a:prstGeom>
          <a:noFill/>
          <a:ln w="7620">
            <a:solidFill>
              <a:srgbClr val="FFFFFF">
                <a:alpha val="24000"/>
              </a:srgbClr>
            </a:solidFill>
            <a:prstDash val="solid"/>
          </a:ln>
        </p:spPr>
        <p:txBody>
          <a:bodyPr/>
          <a:lstStyle/>
          <a:p>
            <a:endParaRPr lang="fr-FR"/>
          </a:p>
        </p:txBody>
      </p:sp>
      <p:sp>
        <p:nvSpPr>
          <p:cNvPr id="6" name="Shape 4"/>
          <p:cNvSpPr/>
          <p:nvPr/>
        </p:nvSpPr>
        <p:spPr>
          <a:xfrm>
            <a:off x="897345" y="1232297"/>
            <a:ext cx="12801599" cy="388263"/>
          </a:xfrm>
          <a:prstGeom prst="rect">
            <a:avLst/>
          </a:prstGeom>
          <a:solidFill>
            <a:srgbClr val="FFFFFF">
              <a:alpha val="4000"/>
            </a:srgbClr>
          </a:solidFill>
          <a:ln/>
        </p:spPr>
        <p:txBody>
          <a:bodyPr/>
          <a:lstStyle/>
          <a:p>
            <a:endParaRPr lang="fr-FR"/>
          </a:p>
        </p:txBody>
      </p:sp>
      <p:sp>
        <p:nvSpPr>
          <p:cNvPr id="7" name="Text 5"/>
          <p:cNvSpPr/>
          <p:nvPr/>
        </p:nvSpPr>
        <p:spPr>
          <a:xfrm>
            <a:off x="1487399" y="1333143"/>
            <a:ext cx="1154591"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Technique</a:t>
            </a:r>
            <a:endParaRPr lang="en-US" sz="1600" dirty="0"/>
          </a:p>
        </p:txBody>
      </p:sp>
      <p:sp>
        <p:nvSpPr>
          <p:cNvPr id="8" name="Text 6"/>
          <p:cNvSpPr/>
          <p:nvPr/>
        </p:nvSpPr>
        <p:spPr>
          <a:xfrm>
            <a:off x="2917789" y="1333143"/>
            <a:ext cx="1136400"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Sources</a:t>
            </a:r>
            <a:endParaRPr lang="en-US" sz="1600" dirty="0"/>
          </a:p>
        </p:txBody>
      </p:sp>
      <p:sp>
        <p:nvSpPr>
          <p:cNvPr id="9" name="Text 7"/>
          <p:cNvSpPr/>
          <p:nvPr/>
        </p:nvSpPr>
        <p:spPr>
          <a:xfrm>
            <a:off x="4523842" y="1333143"/>
            <a:ext cx="1325971"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Récepteurs</a:t>
            </a:r>
            <a:endParaRPr lang="en-US" sz="1600" dirty="0"/>
          </a:p>
        </p:txBody>
      </p:sp>
      <p:sp>
        <p:nvSpPr>
          <p:cNvPr id="10" name="Text 8"/>
          <p:cNvSpPr/>
          <p:nvPr/>
        </p:nvSpPr>
        <p:spPr>
          <a:xfrm>
            <a:off x="6312833" y="1333143"/>
            <a:ext cx="1269534"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Profondeur</a:t>
            </a:r>
            <a:endParaRPr lang="en-US" sz="1600" dirty="0"/>
          </a:p>
        </p:txBody>
      </p:sp>
      <p:sp>
        <p:nvSpPr>
          <p:cNvPr id="11" name="Text 9"/>
          <p:cNvSpPr/>
          <p:nvPr/>
        </p:nvSpPr>
        <p:spPr>
          <a:xfrm>
            <a:off x="8047757" y="1333143"/>
            <a:ext cx="1180019"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Utilisation</a:t>
            </a:r>
            <a:endParaRPr lang="en-US" sz="1600" dirty="0"/>
          </a:p>
        </p:txBody>
      </p:sp>
      <p:sp>
        <p:nvSpPr>
          <p:cNvPr id="12" name="Text 10"/>
          <p:cNvSpPr/>
          <p:nvPr/>
        </p:nvSpPr>
        <p:spPr>
          <a:xfrm>
            <a:off x="9796309" y="1333143"/>
            <a:ext cx="1187668"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Avantages</a:t>
            </a:r>
            <a:endParaRPr lang="en-US" sz="1600" dirty="0"/>
          </a:p>
        </p:txBody>
      </p:sp>
      <p:sp>
        <p:nvSpPr>
          <p:cNvPr id="13" name="Text 11"/>
          <p:cNvSpPr/>
          <p:nvPr/>
        </p:nvSpPr>
        <p:spPr>
          <a:xfrm>
            <a:off x="11519787" y="1333143"/>
            <a:ext cx="1687130" cy="186571"/>
          </a:xfrm>
          <a:prstGeom prst="rect">
            <a:avLst/>
          </a:prstGeom>
          <a:noFill/>
          <a:ln/>
        </p:spPr>
        <p:txBody>
          <a:bodyPr wrap="none" rtlCol="0" anchor="t"/>
          <a:lstStyle/>
          <a:p>
            <a:pPr marL="0" indent="0">
              <a:lnSpc>
                <a:spcPts val="1470"/>
              </a:lnSpc>
              <a:buNone/>
            </a:pPr>
            <a:r>
              <a:rPr lang="en-US" sz="1600" b="1" u="sng" dirty="0">
                <a:solidFill>
                  <a:srgbClr val="EBECEF"/>
                </a:solidFill>
                <a:latin typeface="Epilogue" pitchFamily="34" charset="0"/>
                <a:ea typeface="Epilogue" pitchFamily="34" charset="-122"/>
                <a:cs typeface="Epilogue" pitchFamily="34" charset="-120"/>
              </a:rPr>
              <a:t>Inconvénients</a:t>
            </a:r>
            <a:endParaRPr lang="en-US" sz="1600" dirty="0"/>
          </a:p>
        </p:txBody>
      </p:sp>
      <p:sp>
        <p:nvSpPr>
          <p:cNvPr id="14" name="Shape 12"/>
          <p:cNvSpPr/>
          <p:nvPr/>
        </p:nvSpPr>
        <p:spPr>
          <a:xfrm>
            <a:off x="897345" y="1620560"/>
            <a:ext cx="12801599" cy="1507688"/>
          </a:xfrm>
          <a:prstGeom prst="rect">
            <a:avLst/>
          </a:prstGeom>
          <a:solidFill>
            <a:srgbClr val="000000">
              <a:alpha val="4000"/>
            </a:srgbClr>
          </a:solidFill>
          <a:ln/>
        </p:spPr>
        <p:txBody>
          <a:bodyPr/>
          <a:lstStyle/>
          <a:p>
            <a:endParaRPr lang="fr-FR" dirty="0"/>
          </a:p>
        </p:txBody>
      </p:sp>
      <p:sp>
        <p:nvSpPr>
          <p:cNvPr id="15" name="Text 13"/>
          <p:cNvSpPr/>
          <p:nvPr/>
        </p:nvSpPr>
        <p:spPr>
          <a:xfrm>
            <a:off x="1374201" y="1721406"/>
            <a:ext cx="1154591"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Sismique de Réflexion</a:t>
            </a:r>
            <a:endParaRPr lang="en-US" sz="1600" dirty="0"/>
          </a:p>
        </p:txBody>
      </p:sp>
      <p:sp>
        <p:nvSpPr>
          <p:cNvPr id="16" name="Text 14"/>
          <p:cNvSpPr/>
          <p:nvPr/>
        </p:nvSpPr>
        <p:spPr>
          <a:xfrm>
            <a:off x="2917788" y="1721406"/>
            <a:ext cx="1563181" cy="932855"/>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Dynamite, canons à air, </a:t>
            </a:r>
            <a:r>
              <a:rPr lang="en-US" sz="1600" dirty="0" err="1">
                <a:solidFill>
                  <a:srgbClr val="EBECEF"/>
                </a:solidFill>
                <a:latin typeface="Epilogue" pitchFamily="34" charset="0"/>
                <a:ea typeface="Epilogue" pitchFamily="34" charset="-122"/>
                <a:cs typeface="Epilogue" pitchFamily="34" charset="-120"/>
              </a:rPr>
              <a:t>marteaux</a:t>
            </a:r>
            <a:r>
              <a:rPr lang="en-US" sz="1600" dirty="0">
                <a:solidFill>
                  <a:srgbClr val="EBECEF"/>
                </a:solidFill>
                <a:latin typeface="Epilogue" pitchFamily="34" charset="0"/>
                <a:ea typeface="Epilogue" pitchFamily="34" charset="-122"/>
                <a:cs typeface="Epilogue" pitchFamily="34" charset="-120"/>
              </a:rPr>
              <a:t> </a:t>
            </a:r>
            <a:r>
              <a:rPr lang="en-US" sz="1600" dirty="0" err="1">
                <a:solidFill>
                  <a:srgbClr val="EBECEF"/>
                </a:solidFill>
                <a:latin typeface="Epilogue" pitchFamily="34" charset="0"/>
                <a:ea typeface="Epilogue" pitchFamily="34" charset="-122"/>
                <a:cs typeface="Epilogue" pitchFamily="34" charset="-120"/>
              </a:rPr>
              <a:t>séismiques</a:t>
            </a:r>
            <a:endParaRPr lang="en-US" sz="1600" dirty="0"/>
          </a:p>
        </p:txBody>
      </p:sp>
      <p:sp>
        <p:nvSpPr>
          <p:cNvPr id="17" name="Text 15"/>
          <p:cNvSpPr/>
          <p:nvPr/>
        </p:nvSpPr>
        <p:spPr>
          <a:xfrm>
            <a:off x="4523842" y="1721406"/>
            <a:ext cx="1325971"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Géophones, hydrophones</a:t>
            </a:r>
            <a:endParaRPr lang="en-US" sz="1600" dirty="0"/>
          </a:p>
        </p:txBody>
      </p:sp>
      <p:sp>
        <p:nvSpPr>
          <p:cNvPr id="18" name="Text 16"/>
          <p:cNvSpPr/>
          <p:nvPr/>
        </p:nvSpPr>
        <p:spPr>
          <a:xfrm>
            <a:off x="6312833" y="1721406"/>
            <a:ext cx="1269534" cy="186571"/>
          </a:xfrm>
          <a:prstGeom prst="rect">
            <a:avLst/>
          </a:prstGeom>
          <a:noFill/>
          <a:ln/>
        </p:spPr>
        <p:txBody>
          <a:bodyPr wrap="non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Profonde</a:t>
            </a:r>
            <a:endParaRPr lang="en-US" sz="1600" dirty="0"/>
          </a:p>
        </p:txBody>
      </p:sp>
      <p:sp>
        <p:nvSpPr>
          <p:cNvPr id="19" name="Text 17"/>
          <p:cNvSpPr/>
          <p:nvPr/>
        </p:nvSpPr>
        <p:spPr>
          <a:xfrm>
            <a:off x="8047757" y="1721406"/>
            <a:ext cx="1563181" cy="1305997"/>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Cartographie détaillée des structures géologiques</a:t>
            </a:r>
            <a:endParaRPr lang="en-US" sz="1600" dirty="0"/>
          </a:p>
        </p:txBody>
      </p:sp>
      <p:sp>
        <p:nvSpPr>
          <p:cNvPr id="20" name="Text 18"/>
          <p:cNvSpPr/>
          <p:nvPr/>
        </p:nvSpPr>
        <p:spPr>
          <a:xfrm>
            <a:off x="9796309" y="1721406"/>
            <a:ext cx="1592998" cy="746284"/>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Haute résolution, imagerie 2D/3D</a:t>
            </a:r>
            <a:endParaRPr lang="en-US" sz="1600" dirty="0"/>
          </a:p>
        </p:txBody>
      </p:sp>
      <p:sp>
        <p:nvSpPr>
          <p:cNvPr id="21" name="Text 19"/>
          <p:cNvSpPr/>
          <p:nvPr/>
        </p:nvSpPr>
        <p:spPr>
          <a:xfrm>
            <a:off x="11519786" y="1721406"/>
            <a:ext cx="2004485" cy="932855"/>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Coût élevé, nécessite un traitement complexe des données</a:t>
            </a:r>
            <a:endParaRPr lang="en-US" sz="1600" dirty="0"/>
          </a:p>
        </p:txBody>
      </p:sp>
      <p:sp>
        <p:nvSpPr>
          <p:cNvPr id="22" name="Shape 20"/>
          <p:cNvSpPr/>
          <p:nvPr/>
        </p:nvSpPr>
        <p:spPr>
          <a:xfrm>
            <a:off x="897345" y="3128248"/>
            <a:ext cx="12801599" cy="1507688"/>
          </a:xfrm>
          <a:prstGeom prst="rect">
            <a:avLst/>
          </a:prstGeom>
          <a:solidFill>
            <a:srgbClr val="FFFFFF">
              <a:alpha val="4000"/>
            </a:srgbClr>
          </a:solidFill>
          <a:ln/>
        </p:spPr>
        <p:txBody>
          <a:bodyPr/>
          <a:lstStyle/>
          <a:p>
            <a:endParaRPr lang="fr-FR"/>
          </a:p>
        </p:txBody>
      </p:sp>
      <p:sp>
        <p:nvSpPr>
          <p:cNvPr id="23" name="Text 21"/>
          <p:cNvSpPr/>
          <p:nvPr/>
        </p:nvSpPr>
        <p:spPr>
          <a:xfrm>
            <a:off x="1487399" y="3229094"/>
            <a:ext cx="1154591"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Sismique de Réfraction</a:t>
            </a:r>
            <a:endParaRPr lang="en-US" sz="1600" dirty="0"/>
          </a:p>
        </p:txBody>
      </p:sp>
      <p:sp>
        <p:nvSpPr>
          <p:cNvPr id="24" name="Text 22"/>
          <p:cNvSpPr/>
          <p:nvPr/>
        </p:nvSpPr>
        <p:spPr>
          <a:xfrm>
            <a:off x="2917789" y="3229094"/>
            <a:ext cx="1563180" cy="932855"/>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Dynamite, canons à air, marteaux sismiques</a:t>
            </a:r>
            <a:endParaRPr lang="en-US" sz="1600" dirty="0"/>
          </a:p>
        </p:txBody>
      </p:sp>
      <p:sp>
        <p:nvSpPr>
          <p:cNvPr id="25" name="Text 23"/>
          <p:cNvSpPr/>
          <p:nvPr/>
        </p:nvSpPr>
        <p:spPr>
          <a:xfrm>
            <a:off x="4523842" y="3229094"/>
            <a:ext cx="1325971" cy="186571"/>
          </a:xfrm>
          <a:prstGeom prst="rect">
            <a:avLst/>
          </a:prstGeom>
          <a:noFill/>
          <a:ln/>
        </p:spPr>
        <p:txBody>
          <a:bodyPr wrap="non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Géophones</a:t>
            </a:r>
            <a:endParaRPr lang="en-US" sz="1600" dirty="0"/>
          </a:p>
        </p:txBody>
      </p:sp>
      <p:sp>
        <p:nvSpPr>
          <p:cNvPr id="26" name="Text 24"/>
          <p:cNvSpPr/>
          <p:nvPr/>
        </p:nvSpPr>
        <p:spPr>
          <a:xfrm>
            <a:off x="6312833" y="3229094"/>
            <a:ext cx="1269534"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Superficielle à moyenne</a:t>
            </a:r>
            <a:endParaRPr lang="en-US" sz="1600" dirty="0"/>
          </a:p>
        </p:txBody>
      </p:sp>
      <p:sp>
        <p:nvSpPr>
          <p:cNvPr id="27" name="Text 25"/>
          <p:cNvSpPr/>
          <p:nvPr/>
        </p:nvSpPr>
        <p:spPr>
          <a:xfrm>
            <a:off x="8047757" y="3229094"/>
            <a:ext cx="1563181" cy="1305997"/>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Évaluation des propriétés des couches superficielles</a:t>
            </a:r>
            <a:endParaRPr lang="en-US" sz="1600" dirty="0"/>
          </a:p>
        </p:txBody>
      </p:sp>
      <p:sp>
        <p:nvSpPr>
          <p:cNvPr id="28" name="Text 26"/>
          <p:cNvSpPr/>
          <p:nvPr/>
        </p:nvSpPr>
        <p:spPr>
          <a:xfrm>
            <a:off x="9796309" y="3229094"/>
            <a:ext cx="1592998" cy="1305997"/>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Simplicité de traitement, utile pour les études géotechniques</a:t>
            </a:r>
            <a:endParaRPr lang="en-US" sz="1600" dirty="0"/>
          </a:p>
        </p:txBody>
      </p:sp>
      <p:sp>
        <p:nvSpPr>
          <p:cNvPr id="29" name="Text 27"/>
          <p:cNvSpPr/>
          <p:nvPr/>
        </p:nvSpPr>
        <p:spPr>
          <a:xfrm>
            <a:off x="11519786" y="3229094"/>
            <a:ext cx="1878637" cy="746284"/>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Moins précise pour les structures profondes</a:t>
            </a:r>
            <a:endParaRPr lang="en-US" sz="1600" dirty="0"/>
          </a:p>
        </p:txBody>
      </p:sp>
      <p:sp>
        <p:nvSpPr>
          <p:cNvPr id="30" name="Shape 28"/>
          <p:cNvSpPr/>
          <p:nvPr/>
        </p:nvSpPr>
        <p:spPr>
          <a:xfrm>
            <a:off x="897345" y="4635937"/>
            <a:ext cx="12801599" cy="1694259"/>
          </a:xfrm>
          <a:prstGeom prst="rect">
            <a:avLst/>
          </a:prstGeom>
          <a:solidFill>
            <a:srgbClr val="000000">
              <a:alpha val="4000"/>
            </a:srgbClr>
          </a:solidFill>
          <a:ln/>
        </p:spPr>
        <p:txBody>
          <a:bodyPr/>
          <a:lstStyle/>
          <a:p>
            <a:endParaRPr lang="fr-FR"/>
          </a:p>
        </p:txBody>
      </p:sp>
      <p:sp>
        <p:nvSpPr>
          <p:cNvPr id="31" name="Text 29"/>
          <p:cNvSpPr/>
          <p:nvPr/>
        </p:nvSpPr>
        <p:spPr>
          <a:xfrm>
            <a:off x="1487399" y="4736783"/>
            <a:ext cx="1154591" cy="373142"/>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Sismique de Puits</a:t>
            </a:r>
            <a:endParaRPr lang="en-US" sz="1600" dirty="0"/>
          </a:p>
        </p:txBody>
      </p:sp>
      <p:sp>
        <p:nvSpPr>
          <p:cNvPr id="32" name="Text 30"/>
          <p:cNvSpPr/>
          <p:nvPr/>
        </p:nvSpPr>
        <p:spPr>
          <a:xfrm>
            <a:off x="2917789" y="4736783"/>
            <a:ext cx="1563180" cy="373142"/>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Sondes de mesure</a:t>
            </a:r>
            <a:endParaRPr lang="en-US" sz="1600" dirty="0"/>
          </a:p>
        </p:txBody>
      </p:sp>
      <p:sp>
        <p:nvSpPr>
          <p:cNvPr id="33" name="Text 31"/>
          <p:cNvSpPr/>
          <p:nvPr/>
        </p:nvSpPr>
        <p:spPr>
          <a:xfrm>
            <a:off x="4523842" y="4736783"/>
            <a:ext cx="1325971"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Instruments dans le puits</a:t>
            </a:r>
            <a:endParaRPr lang="en-US" sz="1600" dirty="0"/>
          </a:p>
        </p:txBody>
      </p:sp>
      <p:sp>
        <p:nvSpPr>
          <p:cNvPr id="34" name="Text 32"/>
          <p:cNvSpPr/>
          <p:nvPr/>
        </p:nvSpPr>
        <p:spPr>
          <a:xfrm>
            <a:off x="6312833" y="4736783"/>
            <a:ext cx="1269534" cy="373142"/>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Localisée à profonde</a:t>
            </a:r>
            <a:endParaRPr lang="en-US" sz="1600" dirty="0"/>
          </a:p>
        </p:txBody>
      </p:sp>
      <p:sp>
        <p:nvSpPr>
          <p:cNvPr id="35" name="Text 33"/>
          <p:cNvSpPr/>
          <p:nvPr/>
        </p:nvSpPr>
        <p:spPr>
          <a:xfrm>
            <a:off x="8047757" y="4736783"/>
            <a:ext cx="1563181" cy="1119426"/>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Caractérisation détaillée des formations traversées</a:t>
            </a:r>
            <a:endParaRPr lang="en-US" sz="1600" dirty="0"/>
          </a:p>
        </p:txBody>
      </p:sp>
      <p:sp>
        <p:nvSpPr>
          <p:cNvPr id="36" name="Text 34"/>
          <p:cNvSpPr/>
          <p:nvPr/>
        </p:nvSpPr>
        <p:spPr>
          <a:xfrm>
            <a:off x="9796309" y="4736783"/>
            <a:ext cx="1592998" cy="1492567"/>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Haute précision, mesure directe des propriétés des roches</a:t>
            </a:r>
            <a:endParaRPr lang="en-US" sz="1600" dirty="0"/>
          </a:p>
        </p:txBody>
      </p:sp>
      <p:sp>
        <p:nvSpPr>
          <p:cNvPr id="37" name="Text 35"/>
          <p:cNvSpPr/>
          <p:nvPr/>
        </p:nvSpPr>
        <p:spPr>
          <a:xfrm>
            <a:off x="11519787" y="4736783"/>
            <a:ext cx="1878636" cy="746284"/>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Limité aux zones de forage, coût élevé</a:t>
            </a:r>
            <a:endParaRPr lang="en-US" sz="1600" dirty="0"/>
          </a:p>
        </p:txBody>
      </p:sp>
      <p:sp>
        <p:nvSpPr>
          <p:cNvPr id="38" name="Shape 36"/>
          <p:cNvSpPr/>
          <p:nvPr/>
        </p:nvSpPr>
        <p:spPr>
          <a:xfrm>
            <a:off x="897345" y="6330196"/>
            <a:ext cx="12801599" cy="1507688"/>
          </a:xfrm>
          <a:prstGeom prst="rect">
            <a:avLst/>
          </a:prstGeom>
          <a:solidFill>
            <a:srgbClr val="FFFFFF">
              <a:alpha val="4000"/>
            </a:srgbClr>
          </a:solidFill>
          <a:ln/>
        </p:spPr>
        <p:txBody>
          <a:bodyPr/>
          <a:lstStyle/>
          <a:p>
            <a:endParaRPr lang="fr-FR"/>
          </a:p>
        </p:txBody>
      </p:sp>
      <p:sp>
        <p:nvSpPr>
          <p:cNvPr id="39" name="Text 37"/>
          <p:cNvSpPr/>
          <p:nvPr/>
        </p:nvSpPr>
        <p:spPr>
          <a:xfrm>
            <a:off x="1487399" y="6431042"/>
            <a:ext cx="1154591" cy="373142"/>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Sismique Passive</a:t>
            </a:r>
            <a:endParaRPr lang="en-US" sz="1600" dirty="0"/>
          </a:p>
        </p:txBody>
      </p:sp>
      <p:sp>
        <p:nvSpPr>
          <p:cNvPr id="40" name="Text 38"/>
          <p:cNvSpPr/>
          <p:nvPr/>
        </p:nvSpPr>
        <p:spPr>
          <a:xfrm>
            <a:off x="2917788" y="6431042"/>
            <a:ext cx="1620801" cy="932855"/>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Aucune (vibrations naturelles)</a:t>
            </a:r>
            <a:endParaRPr lang="en-US" sz="1600" dirty="0"/>
          </a:p>
        </p:txBody>
      </p:sp>
      <p:sp>
        <p:nvSpPr>
          <p:cNvPr id="41" name="Text 39"/>
          <p:cNvSpPr/>
          <p:nvPr/>
        </p:nvSpPr>
        <p:spPr>
          <a:xfrm>
            <a:off x="4523842" y="6431042"/>
            <a:ext cx="1325971" cy="373142"/>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Sismomètres</a:t>
            </a:r>
            <a:endParaRPr lang="en-US" sz="1600" dirty="0"/>
          </a:p>
        </p:txBody>
      </p:sp>
      <p:sp>
        <p:nvSpPr>
          <p:cNvPr id="42" name="Text 40"/>
          <p:cNvSpPr/>
          <p:nvPr/>
        </p:nvSpPr>
        <p:spPr>
          <a:xfrm>
            <a:off x="6312833" y="6431042"/>
            <a:ext cx="1269534" cy="186571"/>
          </a:xfrm>
          <a:prstGeom prst="rect">
            <a:avLst/>
          </a:prstGeom>
          <a:noFill/>
          <a:ln/>
        </p:spPr>
        <p:txBody>
          <a:bodyPr wrap="non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Profonde</a:t>
            </a:r>
            <a:endParaRPr lang="en-US" sz="1600" dirty="0"/>
          </a:p>
        </p:txBody>
      </p:sp>
      <p:sp>
        <p:nvSpPr>
          <p:cNvPr id="43" name="Text 41"/>
          <p:cNvSpPr/>
          <p:nvPr/>
        </p:nvSpPr>
        <p:spPr>
          <a:xfrm>
            <a:off x="8047757" y="6431042"/>
            <a:ext cx="1563181" cy="559713"/>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Étude des structures profondes</a:t>
            </a:r>
            <a:endParaRPr lang="en-US" sz="1600" dirty="0"/>
          </a:p>
        </p:txBody>
      </p:sp>
      <p:sp>
        <p:nvSpPr>
          <p:cNvPr id="44" name="Text 42"/>
          <p:cNvSpPr/>
          <p:nvPr/>
        </p:nvSpPr>
        <p:spPr>
          <a:xfrm>
            <a:off x="9796308" y="6431042"/>
            <a:ext cx="1592999" cy="1305997"/>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Pas de source artificielle nécessaire, coût relativement faible</a:t>
            </a:r>
            <a:endParaRPr lang="en-US" sz="1600" dirty="0"/>
          </a:p>
        </p:txBody>
      </p:sp>
      <p:sp>
        <p:nvSpPr>
          <p:cNvPr id="45" name="Text 43"/>
          <p:cNvSpPr/>
          <p:nvPr/>
        </p:nvSpPr>
        <p:spPr>
          <a:xfrm>
            <a:off x="11519787" y="6431042"/>
            <a:ext cx="1878636" cy="746284"/>
          </a:xfrm>
          <a:prstGeom prst="rect">
            <a:avLst/>
          </a:prstGeom>
          <a:noFill/>
          <a:ln/>
        </p:spPr>
        <p:txBody>
          <a:bodyPr wrap="square" rtlCol="0" anchor="t"/>
          <a:lstStyle/>
          <a:p>
            <a:pPr marL="0" indent="0">
              <a:lnSpc>
                <a:spcPts val="1470"/>
              </a:lnSpc>
              <a:buNone/>
            </a:pPr>
            <a:r>
              <a:rPr lang="en-US" sz="1600" dirty="0">
                <a:solidFill>
                  <a:srgbClr val="EBECEF"/>
                </a:solidFill>
                <a:latin typeface="Epilogue" pitchFamily="34" charset="0"/>
                <a:ea typeface="Epilogue" pitchFamily="34" charset="-122"/>
                <a:cs typeface="Epilogue" pitchFamily="34" charset="-120"/>
              </a:rPr>
              <a:t>Longue durée d'acquisition, résolution limitée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5857</TotalTime>
  <Words>836</Words>
  <Application>Microsoft Office PowerPoint</Application>
  <PresentationFormat>Personnalisé</PresentationFormat>
  <Paragraphs>144</Paragraphs>
  <Slides>15</Slides>
  <Notes>15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15</vt:i4>
      </vt:variant>
    </vt:vector>
  </HeadingPairs>
  <TitlesOfParts>
    <vt:vector size="22" baseType="lpstr">
      <vt:lpstr>Arial</vt:lpstr>
      <vt:lpstr>Calibri</vt:lpstr>
      <vt:lpstr>Epilogue</vt:lpstr>
      <vt:lpstr>Fraunces</vt:lpstr>
      <vt:lpstr>Goudy Old Style</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chistophe Ki</cp:lastModifiedBy>
  <cp:revision>6</cp:revision>
  <dcterms:created xsi:type="dcterms:W3CDTF">2024-06-06T08:15:39Z</dcterms:created>
  <dcterms:modified xsi:type="dcterms:W3CDTF">2024-06-11T08:08:58Z</dcterms:modified>
</cp:coreProperties>
</file>